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3" r:id="rId1"/>
  </p:sldMasterIdLst>
  <p:notesMasterIdLst>
    <p:notesMasterId r:id="rId18"/>
  </p:notesMasterIdLst>
  <p:handoutMasterIdLst>
    <p:handoutMasterId r:id="rId19"/>
  </p:handoutMasterIdLst>
  <p:sldIdLst>
    <p:sldId id="1301" r:id="rId2"/>
    <p:sldId id="1387" r:id="rId3"/>
    <p:sldId id="1392" r:id="rId4"/>
    <p:sldId id="1388" r:id="rId5"/>
    <p:sldId id="1389" r:id="rId6"/>
    <p:sldId id="1393" r:id="rId7"/>
    <p:sldId id="1385" r:id="rId8"/>
    <p:sldId id="1335" r:id="rId9"/>
    <p:sldId id="1359" r:id="rId10"/>
    <p:sldId id="1394" r:id="rId11"/>
    <p:sldId id="1395" r:id="rId12"/>
    <p:sldId id="1396" r:id="rId13"/>
    <p:sldId id="1397" r:id="rId14"/>
    <p:sldId id="1390" r:id="rId15"/>
    <p:sldId id="1383" r:id="rId16"/>
    <p:sldId id="1384" r:id="rId17"/>
  </p:sldIdLst>
  <p:sldSz cx="9906000" cy="6858000" type="A4"/>
  <p:notesSz cx="7102475" cy="938847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00" userDrawn="1">
          <p15:clr>
            <a:srgbClr val="A4A3A4"/>
          </p15:clr>
        </p15:guide>
        <p15:guide id="2" orient="horz" pos="526">
          <p15:clr>
            <a:srgbClr val="A4A3A4"/>
          </p15:clr>
        </p15:guide>
        <p15:guide id="3" orient="horz" pos="2995">
          <p15:clr>
            <a:srgbClr val="A4A3A4"/>
          </p15:clr>
        </p15:guide>
        <p15:guide id="4" orient="horz" pos="3298">
          <p15:clr>
            <a:srgbClr val="A4A3A4"/>
          </p15:clr>
        </p15:guide>
        <p15:guide id="5" orient="horz" pos="935">
          <p15:clr>
            <a:srgbClr val="A4A3A4"/>
          </p15:clr>
        </p15:guide>
        <p15:guide id="6" orient="horz" pos="2151">
          <p15:clr>
            <a:srgbClr val="A4A3A4"/>
          </p15:clr>
        </p15:guide>
        <p15:guide id="7" orient="horz" pos="4007">
          <p15:clr>
            <a:srgbClr val="A4A3A4"/>
          </p15:clr>
        </p15:guide>
        <p15:guide id="8" orient="horz" pos="2156">
          <p15:clr>
            <a:srgbClr val="A4A3A4"/>
          </p15:clr>
        </p15:guide>
        <p15:guide id="9" pos="5268">
          <p15:clr>
            <a:srgbClr val="A4A3A4"/>
          </p15:clr>
        </p15:guide>
        <p15:guide id="10" pos="6148">
          <p15:clr>
            <a:srgbClr val="A4A3A4"/>
          </p15:clr>
        </p15:guide>
        <p15:guide id="11" pos="67">
          <p15:clr>
            <a:srgbClr val="A4A3A4"/>
          </p15:clr>
        </p15:guide>
        <p15:guide id="12" pos="1595">
          <p15:clr>
            <a:srgbClr val="A4A3A4"/>
          </p15:clr>
        </p15:guide>
        <p15:guide id="13" pos="4455">
          <p15:clr>
            <a:srgbClr val="A4A3A4"/>
          </p15:clr>
        </p15:guide>
        <p15:guide id="14" pos="6142">
          <p15:clr>
            <a:srgbClr val="A4A3A4"/>
          </p15:clr>
        </p15:guide>
        <p15:guide id="15" pos="6141">
          <p15:clr>
            <a:srgbClr val="A4A3A4"/>
          </p15:clr>
        </p15:guide>
        <p15:guide id="16" pos="53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no Ganteng" initials="NG" lastIdx="1" clrIdx="0">
    <p:extLst>
      <p:ext uri="{19B8F6BF-5375-455C-9EA6-DF929625EA0E}">
        <p15:presenceInfo xmlns:p15="http://schemas.microsoft.com/office/powerpoint/2012/main" userId="Nino Gante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7C9"/>
    <a:srgbClr val="C7D0D5"/>
    <a:srgbClr val="939598"/>
    <a:srgbClr val="ED1D24"/>
    <a:srgbClr val="F7941E"/>
    <a:srgbClr val="FFFFFF"/>
    <a:srgbClr val="94070A"/>
    <a:srgbClr val="6D0508"/>
    <a:srgbClr val="B95F61"/>
    <a:srgbClr val="CE1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2713" autoAdjust="0"/>
  </p:normalViewPr>
  <p:slideViewPr>
    <p:cSldViewPr snapToGrid="0">
      <p:cViewPr varScale="1">
        <p:scale>
          <a:sx n="71" d="100"/>
          <a:sy n="71" d="100"/>
        </p:scale>
        <p:origin x="336" y="54"/>
      </p:cViewPr>
      <p:guideLst>
        <p:guide orient="horz" pos="3000"/>
        <p:guide orient="horz" pos="526"/>
        <p:guide orient="horz" pos="2995"/>
        <p:guide orient="horz" pos="3298"/>
        <p:guide orient="horz" pos="935"/>
        <p:guide orient="horz" pos="2151"/>
        <p:guide orient="horz" pos="4007"/>
        <p:guide orient="horz" pos="2156"/>
        <p:guide pos="5268"/>
        <p:guide pos="6148"/>
        <p:guide pos="67"/>
        <p:guide pos="1595"/>
        <p:guide pos="4455"/>
        <p:guide pos="6142"/>
        <p:guide pos="6141"/>
        <p:guide pos="53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850" y="-90"/>
      </p:cViewPr>
      <p:guideLst>
        <p:guide orient="horz" pos="2957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001CSC01\Documents\Weekly%20Shares\Saham%20(company%20Profile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RPLAN\Company%20Profile%20&amp;%20Public%20Expose\2019\20190214%20-%20Company%20Profile%20Q4%202018%20(UnAudited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RPLAN\Company%20Profile%20&amp;%20Public%20Expose\2019\20190214%20-%20Company%20Profile%20Q4%202018%20(UnAudited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RPLAN\Company%20Profile%20&amp;%20Public%20Expose\2019\20190214%20-%20Company%20Profile%20Q4%202018%20(UnAudited)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RPLAN\Company%20Profile%20&amp;%20Public%20Expose\2019\20190214%20-%20Company%20Profile%20Q4%202018%20(UnAudited)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RPLAN\Company%20Profile%20&amp;%20Public%20Expose\2019\20190214%20-%20Company%20Profile%20Q4%202018%20(UnAudited)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RPLAN\Company%20Profile%20&amp;%20Public%20Expose\2019\20190214%20-%20Company%20Profile%20Q4%202018%20(UnAudited)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RPLAN\Company%20Profile%20&amp;%20Public%20Expose\2019\20190214%20-%20Company%20Profile%20Q4%202018%20(UnAudited)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RPLAN\Company%20Profile%20&amp;%20Public%20Expose\2019\20190214%20-%20Company%20Profile%20Q4%202018%20(UnAudited)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RPLAN\Company%20Profile%20&amp;%20Public%20Expose\2019\20190214%20-%20Company%20Profile%20Q4%202018%20(UnAudited)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RPLAN\Company%20Profile%20&amp;%20Public%20Expose\2019\20190214%20-%20Company%20Profile%20Q4%202018%20(UnAudited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RPLAN\Company%20Profile%20&amp;%20Public%20Expose\2019\20190214%20-%20Company%20Profile%20Q4%202018%20(UnAudited)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RPLAN\Company%20Profile%20&amp;%20Public%20Expose\2019\20190214%20-%20Company%20Profile%20Q4%202018%20(UnAudited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RPLAN\Company%20Profile%20&amp;%20Public%20Expose\2019\20190214%20-%20Company%20Profile%20Q4%202018%20(UnAudited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RPLAN\Company%20Profile%20&amp;%20Public%20Expose\2019\20190214%20-%20Company%20Profile%20Q4%202018%20(UnAudited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RPLAN\Company%20Profile%20&amp;%20Public%20Expose\2019\20190214%20-%20Company%20Profile%20Q4%202018%20(UnAudited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RPLAN\Company%20Profile%20&amp;%20Public%20Expose\2019\20190214%20-%20Company%20Profile%20Q4%202018%20(UnAudited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RPLAN\Company%20Profile%20&amp;%20Public%20Expose\2019\20190214%20-%20Company%20Profile%20Q4%202018%20(UnAudited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RPLAN\Company%20Profile%20&amp;%20Public%20Expose\2019\20190214%20-%20Company%20Profile%20Q4%202018%20(UnAudited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CORPLAN\Company%20Profile%20&amp;%20Public%20Expose\2019\20190214%20-%20Company%20Profile%20Q4%202018%20(UnAudited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dirty="0">
                <a:solidFill>
                  <a:schemeClr val="tx1"/>
                </a:solidFill>
              </a:rPr>
              <a:t>INFORMASI SAHAM (BVIC)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088943849181803E-2"/>
          <c:y val="0.1269993451694017"/>
          <c:w val="0.79367004123685381"/>
          <c:h val="0.6314658063575386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Volume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effectLst/>
          </c:spPr>
          <c:invertIfNegative val="0"/>
          <c:dLbls>
            <c:dLbl>
              <c:idx val="4"/>
              <c:layout>
                <c:manualLayout>
                  <c:x val="2.4604559205447102E-3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B03-4D40-B77C-DB7C1ED432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Q2  2013 </c:v>
                </c:pt>
                <c:pt idx="1">
                  <c:v>Q2  2014 </c:v>
                </c:pt>
                <c:pt idx="2">
                  <c:v>Q2 2015 </c:v>
                </c:pt>
                <c:pt idx="3">
                  <c:v>Q2 2016 </c:v>
                </c:pt>
                <c:pt idx="4">
                  <c:v>Q2 2017 </c:v>
                </c:pt>
                <c:pt idx="5">
                  <c:v>Q2 2018</c:v>
                </c:pt>
              </c:strCache>
            </c:strRef>
          </c:cat>
          <c:val>
            <c:numRef>
              <c:f>Sheet1!$B$3:$G$3</c:f>
              <c:numCache>
                <c:formatCode>_(* #,##0_);_(* \(#,##0\);_(* "-"??_);_(@_)</c:formatCode>
                <c:ptCount val="6"/>
                <c:pt idx="0">
                  <c:v>91984500</c:v>
                </c:pt>
                <c:pt idx="1">
                  <c:v>17921100</c:v>
                </c:pt>
                <c:pt idx="2">
                  <c:v>3126400</c:v>
                </c:pt>
                <c:pt idx="3">
                  <c:v>23519200</c:v>
                </c:pt>
                <c:pt idx="4">
                  <c:v>153934800</c:v>
                </c:pt>
                <c:pt idx="5">
                  <c:v>14289600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B03-4D40-B77C-DB7C1ED432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7"/>
        <c:axId val="320234648"/>
        <c:axId val="320234256"/>
      </c:barChart>
      <c:lineChart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Harga (Rp)</c:v>
                </c:pt>
              </c:strCache>
            </c:strRef>
          </c:tx>
          <c:spPr>
            <a:ln w="2222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chemeClr val="lt1"/>
              </a:solidFill>
              <a:ln w="15875">
                <a:solidFill>
                  <a:schemeClr val="accent2">
                    <a:shade val="76000"/>
                  </a:schemeClr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695609610243155E-2"/>
                  <c:y val="-0.162206810873363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B03-4D40-B77C-DB7C1ED432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9419753642059324E-2"/>
                  <c:y val="-7.40740740740741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B03-4D40-B77C-DB7C1ED432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9419753642059324E-2"/>
                  <c:y val="-0.115740740740740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B03-4D40-B77C-DB7C1ED432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9419753642059324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B03-4D40-B77C-DB7C1ED4326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8162317813660111E-2"/>
                  <c:y val="0.10185185185185185"/>
                </c:manualLayout>
              </c:layout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B03-4D40-B77C-DB7C1ED4326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upArrow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>
                <c:manualLayout>
                  <c:x val="-3.6956019039430708E-2"/>
                  <c:y val="8.7962962962962965E-2"/>
                </c:manualLayout>
              </c:layout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4B03-4D40-B77C-DB7C1ED4326A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upArrow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downArrow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Sheet1!$B$1:$G$1</c:f>
              <c:strCache>
                <c:ptCount val="6"/>
                <c:pt idx="0">
                  <c:v>Q2  2013 </c:v>
                </c:pt>
                <c:pt idx="1">
                  <c:v>Q2  2014 </c:v>
                </c:pt>
                <c:pt idx="2">
                  <c:v>Q2 2015 </c:v>
                </c:pt>
                <c:pt idx="3">
                  <c:v>Q2 2016 </c:v>
                </c:pt>
                <c:pt idx="4">
                  <c:v>Q2 2017 </c:v>
                </c:pt>
                <c:pt idx="5">
                  <c:v>Q2 2018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117</c:v>
                </c:pt>
                <c:pt idx="1">
                  <c:v>122</c:v>
                </c:pt>
                <c:pt idx="2">
                  <c:v>93</c:v>
                </c:pt>
                <c:pt idx="3">
                  <c:v>99</c:v>
                </c:pt>
                <c:pt idx="4">
                  <c:v>204</c:v>
                </c:pt>
                <c:pt idx="5">
                  <c:v>195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4B03-4D40-B77C-DB7C1ED432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9949160"/>
        <c:axId val="539948768"/>
      </c:lineChart>
      <c:valAx>
        <c:axId val="539948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949160"/>
        <c:crosses val="autoZero"/>
        <c:crossBetween val="between"/>
      </c:valAx>
      <c:catAx>
        <c:axId val="5399491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39948768"/>
        <c:crosses val="autoZero"/>
        <c:auto val="1"/>
        <c:lblAlgn val="ctr"/>
        <c:lblOffset val="100"/>
        <c:noMultiLvlLbl val="0"/>
      </c:catAx>
      <c:valAx>
        <c:axId val="320234256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0234648"/>
        <c:crosses val="max"/>
        <c:crossBetween val="between"/>
      </c:valAx>
      <c:catAx>
        <c:axId val="320234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0234256"/>
        <c:crosses val="autoZero"/>
        <c:auto val="1"/>
        <c:lblAlgn val="ctr"/>
        <c:lblOffset val="100"/>
        <c:noMultiLvlLbl val="0"/>
      </c:cat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200" b="1" i="1" u="none" strike="noStrike" baseline="0">
                <a:solidFill>
                  <a:srgbClr val="FF0000"/>
                </a:solidFill>
                <a:latin typeface="Calibri"/>
                <a:ea typeface="Calibri"/>
                <a:cs typeface="Calibri"/>
              </a:defRPr>
            </a:pPr>
            <a:r>
              <a:rPr lang="en-US" i="1" dirty="0">
                <a:solidFill>
                  <a:srgbClr val="FF0000"/>
                </a:solidFill>
              </a:rPr>
              <a:t>Fee</a:t>
            </a:r>
            <a:r>
              <a:rPr lang="en-US" i="1" baseline="0" dirty="0">
                <a:solidFill>
                  <a:srgbClr val="FF0000"/>
                </a:solidFill>
              </a:rPr>
              <a:t> </a:t>
            </a:r>
            <a:r>
              <a:rPr lang="en-US" i="1" baseline="0" dirty="0" smtClean="0">
                <a:solidFill>
                  <a:srgbClr val="FF0000"/>
                </a:solidFill>
              </a:rPr>
              <a:t>Based Income</a:t>
            </a:r>
            <a:endParaRPr lang="en-US" i="1" dirty="0">
              <a:solidFill>
                <a:srgbClr val="FF0000"/>
              </a:solidFill>
            </a:endParaRPr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'Actual Fig'!$B$54</c:f>
              <c:strCache>
                <c:ptCount val="1"/>
                <c:pt idx="0">
                  <c:v>Feebased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1D3C-418D-A832-E4EED89AC651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1D3C-418D-A832-E4EED89AC651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D3C-418D-A832-E4EED89AC6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1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'Actual Fig'!$C$52:$H$52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'Actual Fig'!$C$54:$H$54</c:f>
              <c:numCache>
                <c:formatCode>0.0</c:formatCode>
                <c:ptCount val="5"/>
                <c:pt idx="0">
                  <c:v>229</c:v>
                </c:pt>
                <c:pt idx="1">
                  <c:v>276</c:v>
                </c:pt>
                <c:pt idx="2">
                  <c:v>385.3</c:v>
                </c:pt>
                <c:pt idx="3">
                  <c:v>412.364099576</c:v>
                </c:pt>
                <c:pt idx="4">
                  <c:v>280.93200000000002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D3C-418D-A832-E4EED89AC6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-25"/>
        <c:axId val="494559168"/>
        <c:axId val="494559560"/>
      </c:barChart>
      <c:catAx>
        <c:axId val="49455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lang="en-US" sz="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94559560"/>
        <c:crosses val="autoZero"/>
        <c:auto val="1"/>
        <c:lblAlgn val="ctr"/>
        <c:lblOffset val="100"/>
        <c:noMultiLvlLbl val="0"/>
      </c:catAx>
      <c:valAx>
        <c:axId val="49455956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4945591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200" b="1" i="0" u="none" strike="noStrike" baseline="0">
                <a:solidFill>
                  <a:srgbClr val="FF0000"/>
                </a:solidFill>
                <a:latin typeface="Calibri"/>
                <a:ea typeface="Calibri"/>
                <a:cs typeface="Calibri"/>
              </a:defRPr>
            </a:pPr>
            <a:r>
              <a:rPr lang="en-US" dirty="0" err="1" smtClean="0">
                <a:solidFill>
                  <a:srgbClr val="FF0000"/>
                </a:solidFill>
              </a:rPr>
              <a:t>Biaya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Overhead</a:t>
            </a:r>
            <a:endParaRPr lang="en-US" i="1" dirty="0">
              <a:solidFill>
                <a:srgbClr val="FF0000"/>
              </a:solidFill>
            </a:endParaRPr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'Actual Fig'!$B$55</c:f>
              <c:strCache>
                <c:ptCount val="1"/>
                <c:pt idx="0">
                  <c:v>Overhead Cost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6956-4C4E-8514-46B3D62D13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956-4C4E-8514-46B3D62D13F6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56-4C4E-8514-46B3D62D13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1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'Actual Fig'!$C$52:$H$52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'Actual Fig'!$C$55:$H$55</c:f>
              <c:numCache>
                <c:formatCode>0.0</c:formatCode>
                <c:ptCount val="5"/>
                <c:pt idx="0">
                  <c:v>267.57830545821997</c:v>
                </c:pt>
                <c:pt idx="1">
                  <c:v>276.09771918142002</c:v>
                </c:pt>
                <c:pt idx="2">
                  <c:v>301.2347199916</c:v>
                </c:pt>
                <c:pt idx="3">
                  <c:v>315.75879985899996</c:v>
                </c:pt>
                <c:pt idx="4">
                  <c:v>358.64400000000001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956-4C4E-8514-46B3D62D13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-25"/>
        <c:axId val="474852912"/>
        <c:axId val="474853304"/>
      </c:barChart>
      <c:catAx>
        <c:axId val="47485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lang="en-US" sz="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74853304"/>
        <c:crosses val="autoZero"/>
        <c:auto val="1"/>
        <c:lblAlgn val="ctr"/>
        <c:lblOffset val="100"/>
        <c:noMultiLvlLbl val="0"/>
      </c:catAx>
      <c:valAx>
        <c:axId val="47485330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4748529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200" b="1" i="0" u="none" strike="noStrike" baseline="0">
                <a:solidFill>
                  <a:srgbClr val="FF0000"/>
                </a:solidFill>
                <a:latin typeface="Calibri"/>
                <a:ea typeface="Calibri"/>
                <a:cs typeface="Calibri"/>
              </a:defRPr>
            </a:pPr>
            <a:r>
              <a:rPr lang="en-US" dirty="0" err="1" smtClean="0">
                <a:solidFill>
                  <a:srgbClr val="FF0000"/>
                </a:solidFill>
              </a:rPr>
              <a:t>Laba</a:t>
            </a:r>
            <a:r>
              <a:rPr lang="en-US" baseline="0" dirty="0" smtClean="0">
                <a:solidFill>
                  <a:srgbClr val="FF0000"/>
                </a:solidFill>
              </a:rPr>
              <a:t> </a:t>
            </a:r>
            <a:r>
              <a:rPr lang="en-US" baseline="0" dirty="0" err="1" smtClean="0">
                <a:solidFill>
                  <a:srgbClr val="FF0000"/>
                </a:solidFill>
              </a:rPr>
              <a:t>Bersih</a:t>
            </a:r>
            <a:endParaRPr lang="en-US" dirty="0">
              <a:solidFill>
                <a:srgbClr val="FF0000"/>
              </a:solidFill>
            </a:endParaRPr>
          </a:p>
        </c:rich>
      </c:tx>
      <c:layout/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'Actual Fig'!$B$58</c:f>
              <c:strCache>
                <c:ptCount val="1"/>
                <c:pt idx="0">
                  <c:v>EAT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37-482B-AFE4-0A27F77DAFE0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37-482B-AFE4-0A27F77DAFE0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437-482B-AFE4-0A27F77DAFE0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437-482B-AFE4-0A27F77DAF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1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'Actual Fig'!$C$52:$H$52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'Actual Fig'!$C$58:$H$58</c:f>
              <c:numCache>
                <c:formatCode>0.0</c:formatCode>
                <c:ptCount val="5"/>
                <c:pt idx="0">
                  <c:v>127</c:v>
                </c:pt>
                <c:pt idx="1">
                  <c:v>103.35780553385425</c:v>
                </c:pt>
                <c:pt idx="2">
                  <c:v>118.8</c:v>
                </c:pt>
                <c:pt idx="3">
                  <c:v>131.38761829599986</c:v>
                </c:pt>
                <c:pt idx="4">
                  <c:v>79.096000000000004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437-482B-AFE4-0A27F77DAF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-25"/>
        <c:axId val="474854088"/>
        <c:axId val="499445424"/>
      </c:barChart>
      <c:catAx>
        <c:axId val="474854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lang="en-US" sz="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99445424"/>
        <c:crosses val="autoZero"/>
        <c:auto val="1"/>
        <c:lblAlgn val="ctr"/>
        <c:lblOffset val="100"/>
        <c:noMultiLvlLbl val="0"/>
      </c:catAx>
      <c:valAx>
        <c:axId val="49944542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4748540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lang="en-US" sz="1000" b="1" i="0" u="none" strike="noStrike" baseline="0">
              <a:solidFill>
                <a:srgbClr val="FF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218390804597721E-2"/>
          <c:y val="0.21746632021950821"/>
          <c:w val="0.87356321839080464"/>
          <c:h val="0.68247189568494204"/>
        </c:manualLayout>
      </c:layout>
      <c:lineChart>
        <c:grouping val="standard"/>
        <c:varyColors val="0"/>
        <c:ser>
          <c:idx val="0"/>
          <c:order val="0"/>
          <c:tx>
            <c:strRef>
              <c:f>'Actual Fig'!$B$29</c:f>
              <c:strCache>
                <c:ptCount val="1"/>
                <c:pt idx="0">
                  <c:v>CAR</c:v>
                </c:pt>
              </c:strCache>
            </c:strRef>
          </c:tx>
          <c:marker>
            <c:symbol val="circle"/>
            <c:size val="7"/>
            <c:spPr>
              <a:solidFill>
                <a:schemeClr val="lt1"/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c:spPr>
          </c:marker>
          <c:dPt>
            <c:idx val="2"/>
            <c:bubble3D val="0"/>
            <c:spPr>
              <a:ln>
                <a:solidFill>
                  <a:schemeClr val="accent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7D5-4238-9100-418F83C91DE7}"/>
              </c:ext>
            </c:extLst>
          </c:dPt>
          <c:dPt>
            <c:idx val="3"/>
            <c:bubble3D val="0"/>
            <c:spPr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7D5-4238-9100-418F83C91DE7}"/>
              </c:ext>
            </c:extLst>
          </c:dPt>
          <c:dPt>
            <c:idx val="4"/>
            <c:marker>
              <c:spPr>
                <a:solidFill>
                  <a:schemeClr val="lt1"/>
                </a:solidFill>
                <a:ln w="25400" cap="flat" cmpd="sng" algn="ctr">
                  <a:solidFill>
                    <a:srgbClr val="FF0000"/>
                  </a:solidFill>
                  <a:prstDash val="solid"/>
                </a:ln>
                <a:effectLst/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7D5-4238-9100-418F83C91DE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8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'Actual Fig'!$C$28:$H$28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'Actual Fig'!$C$29:$H$29</c:f>
              <c:numCache>
                <c:formatCode>0.00%</c:formatCode>
                <c:ptCount val="5"/>
                <c:pt idx="0">
                  <c:v>0.1835</c:v>
                </c:pt>
                <c:pt idx="1">
                  <c:v>0.193</c:v>
                </c:pt>
                <c:pt idx="2">
                  <c:v>0.24579999999999999</c:v>
                </c:pt>
                <c:pt idx="3">
                  <c:v>0.1817</c:v>
                </c:pt>
                <c:pt idx="4">
                  <c:v>0.1673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07D5-4238-9100-418F83C91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9446208"/>
        <c:axId val="499446600"/>
      </c:lineChart>
      <c:catAx>
        <c:axId val="49944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lang="en-US" sz="600" b="0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99446600"/>
        <c:crosses val="autoZero"/>
        <c:auto val="1"/>
        <c:lblAlgn val="ctr"/>
        <c:lblOffset val="100"/>
        <c:noMultiLvlLbl val="0"/>
      </c:catAx>
      <c:valAx>
        <c:axId val="49944660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4994462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lang="en-US" sz="1000" b="1" i="0" u="none" strike="noStrike" baseline="0">
              <a:solidFill>
                <a:srgbClr val="FF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'Actual Fig'!$B$30</c:f>
              <c:strCache>
                <c:ptCount val="1"/>
                <c:pt idx="0">
                  <c:v>ROA</c:v>
                </c:pt>
              </c:strCache>
            </c:strRef>
          </c:tx>
          <c:marker>
            <c:symbol val="circle"/>
            <c:size val="7"/>
            <c:spPr>
              <a:solidFill>
                <a:schemeClr val="lt1"/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c:spPr>
          </c:marker>
          <c:dPt>
            <c:idx val="2"/>
            <c:bubble3D val="0"/>
            <c:spPr>
              <a:ln>
                <a:solidFill>
                  <a:schemeClr val="accent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FF-4773-B46D-CEC68A5AC487}"/>
              </c:ext>
            </c:extLst>
          </c:dPt>
          <c:dPt>
            <c:idx val="3"/>
            <c:bubble3D val="0"/>
            <c:spPr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FF-4773-B46D-CEC68A5AC487}"/>
              </c:ext>
            </c:extLst>
          </c:dPt>
          <c:dPt>
            <c:idx val="4"/>
            <c:marker>
              <c:spPr>
                <a:solidFill>
                  <a:schemeClr val="lt1"/>
                </a:solidFill>
                <a:ln w="25400" cap="flat" cmpd="sng" algn="ctr">
                  <a:solidFill>
                    <a:srgbClr val="FF0000"/>
                  </a:solidFill>
                  <a:prstDash val="solid"/>
                </a:ln>
                <a:effectLst/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2FF-4773-B46D-CEC68A5AC4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8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'Actual Fig'!$C$28:$H$28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'Actual Fig'!$C$30:$H$30</c:f>
              <c:numCache>
                <c:formatCode>0.00%</c:formatCode>
                <c:ptCount val="5"/>
                <c:pt idx="0">
                  <c:v>8.0000000000000002E-3</c:v>
                </c:pt>
                <c:pt idx="1">
                  <c:v>6.4999999999999997E-3</c:v>
                </c:pt>
                <c:pt idx="2">
                  <c:v>5.1999999999999998E-3</c:v>
                </c:pt>
                <c:pt idx="3">
                  <c:v>6.4000000000000003E-3</c:v>
                </c:pt>
                <c:pt idx="4">
                  <c:v>3.3E-3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B2FF-4773-B46D-CEC68A5AC4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20907048"/>
        <c:axId val="320907440"/>
      </c:lineChart>
      <c:catAx>
        <c:axId val="320907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lang="en-US" sz="600" b="0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20907440"/>
        <c:crosses val="autoZero"/>
        <c:auto val="1"/>
        <c:lblAlgn val="ctr"/>
        <c:lblOffset val="100"/>
        <c:noMultiLvlLbl val="0"/>
      </c:catAx>
      <c:valAx>
        <c:axId val="32090744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3209070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lang="en-US" sz="1000" b="1" i="0" u="none" strike="noStrike" baseline="0">
              <a:solidFill>
                <a:srgbClr val="FF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'Actual Fig'!$B$31</c:f>
              <c:strCache>
                <c:ptCount val="1"/>
                <c:pt idx="0">
                  <c:v>ROE</c:v>
                </c:pt>
              </c:strCache>
            </c:strRef>
          </c:tx>
          <c:marker>
            <c:symbol val="circle"/>
            <c:size val="7"/>
            <c:spPr>
              <a:solidFill>
                <a:schemeClr val="lt1"/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c:spPr>
          </c:marker>
          <c:dPt>
            <c:idx val="2"/>
            <c:bubble3D val="0"/>
            <c:spPr>
              <a:ln>
                <a:solidFill>
                  <a:schemeClr val="accent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92-40B7-B60C-F22AD47D42FF}"/>
              </c:ext>
            </c:extLst>
          </c:dPt>
          <c:dPt>
            <c:idx val="3"/>
            <c:bubble3D val="0"/>
            <c:spPr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92-40B7-B60C-F22AD47D42FF}"/>
              </c:ext>
            </c:extLst>
          </c:dPt>
          <c:dPt>
            <c:idx val="4"/>
            <c:marker>
              <c:spPr>
                <a:solidFill>
                  <a:schemeClr val="lt1"/>
                </a:solidFill>
                <a:ln w="25400" cap="flat" cmpd="sng" algn="ctr">
                  <a:solidFill>
                    <a:srgbClr val="FF0000"/>
                  </a:solidFill>
                  <a:prstDash val="solid"/>
                </a:ln>
                <a:effectLst/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92-40B7-B60C-F22AD47D42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8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'Actual Fig'!$C$28:$H$28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'Actual Fig'!$C$31:$H$31</c:f>
              <c:numCache>
                <c:formatCode>0.00%</c:formatCode>
                <c:ptCount val="5"/>
                <c:pt idx="0">
                  <c:v>7.6200000000000004E-2</c:v>
                </c:pt>
                <c:pt idx="1">
                  <c:v>6.7299999999999999E-2</c:v>
                </c:pt>
                <c:pt idx="2">
                  <c:v>4.7899999999999998E-2</c:v>
                </c:pt>
                <c:pt idx="3">
                  <c:v>5.5199999999999999E-2</c:v>
                </c:pt>
                <c:pt idx="4">
                  <c:v>3.4099999999999998E-2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3D92-40B7-B60C-F22AD47D4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0908224"/>
        <c:axId val="320908616"/>
      </c:lineChart>
      <c:catAx>
        <c:axId val="32090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lang="en-US" sz="600" b="0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20908616"/>
        <c:crosses val="autoZero"/>
        <c:auto val="1"/>
        <c:lblAlgn val="ctr"/>
        <c:lblOffset val="100"/>
        <c:noMultiLvlLbl val="0"/>
      </c:catAx>
      <c:valAx>
        <c:axId val="32090861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3209082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000" b="1">
                <a:solidFill>
                  <a:srgbClr val="FF0000"/>
                </a:solidFill>
              </a:defRPr>
            </a:pPr>
            <a:r>
              <a:rPr lang="en-US" sz="1000" b="1">
                <a:solidFill>
                  <a:srgbClr val="FF0000"/>
                </a:solidFill>
              </a:rPr>
              <a:t>NIM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'Actual Fig'!$B$32</c:f>
              <c:strCache>
                <c:ptCount val="1"/>
                <c:pt idx="0">
                  <c:v>NIM</c:v>
                </c:pt>
              </c:strCache>
            </c:strRef>
          </c:tx>
          <c:marker>
            <c:symbol val="circle"/>
            <c:size val="7"/>
            <c:spPr>
              <a:solidFill>
                <a:schemeClr val="lt1"/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c:spPr>
          </c:marker>
          <c:dPt>
            <c:idx val="2"/>
            <c:bubble3D val="0"/>
            <c:spPr>
              <a:ln>
                <a:solidFill>
                  <a:schemeClr val="accent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60-4EC1-9C4F-85CAE95240EF}"/>
              </c:ext>
            </c:extLst>
          </c:dPt>
          <c:dPt>
            <c:idx val="3"/>
            <c:bubble3D val="0"/>
            <c:spPr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60-4EC1-9C4F-85CAE95240EF}"/>
              </c:ext>
            </c:extLst>
          </c:dPt>
          <c:dPt>
            <c:idx val="4"/>
            <c:marker>
              <c:spPr>
                <a:solidFill>
                  <a:schemeClr val="lt1"/>
                </a:solidFill>
                <a:ln w="25400" cap="flat" cmpd="sng" algn="ctr">
                  <a:solidFill>
                    <a:srgbClr val="FF0000"/>
                  </a:solidFill>
                  <a:prstDash val="solid"/>
                </a:ln>
                <a:effectLst/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360-4EC1-9C4F-85CAE95240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800"/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'Actual Fig'!$C$28:$H$28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'Actual Fig'!$C$32:$H$32</c:f>
              <c:numCache>
                <c:formatCode>0.00%</c:formatCode>
                <c:ptCount val="5"/>
                <c:pt idx="0">
                  <c:v>1.8800000000000001E-2</c:v>
                </c:pt>
                <c:pt idx="1">
                  <c:v>2.0799999999999999E-2</c:v>
                </c:pt>
                <c:pt idx="2">
                  <c:v>1.5299999999999999E-2</c:v>
                </c:pt>
                <c:pt idx="3">
                  <c:v>2.1299999999999999E-2</c:v>
                </c:pt>
                <c:pt idx="4">
                  <c:v>1.8200000000000001E-2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5360-4EC1-9C4F-85CAE95240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0436624"/>
        <c:axId val="480437016"/>
      </c:lineChart>
      <c:catAx>
        <c:axId val="480436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lang="en-US" sz="600" b="0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80437016"/>
        <c:crosses val="autoZero"/>
        <c:auto val="1"/>
        <c:lblAlgn val="ctr"/>
        <c:lblOffset val="100"/>
        <c:noMultiLvlLbl val="0"/>
      </c:catAx>
      <c:valAx>
        <c:axId val="48043701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480436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000" b="1" i="1" u="none" strike="noStrike" baseline="0">
                <a:solidFill>
                  <a:srgbClr val="FF0000"/>
                </a:solidFill>
                <a:latin typeface="Calibri"/>
                <a:ea typeface="Calibri"/>
                <a:cs typeface="Calibri"/>
              </a:defRPr>
            </a:pPr>
            <a:r>
              <a:rPr lang="en-GB" i="0" dirty="0" smtClean="0"/>
              <a:t>BOPO</a:t>
            </a:r>
            <a:endParaRPr lang="en-GB" i="0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'Actual Fig'!$B$34</c:f>
              <c:strCache>
                <c:ptCount val="1"/>
                <c:pt idx="0">
                  <c:v>Regulatory CIR</c:v>
                </c:pt>
              </c:strCache>
            </c:strRef>
          </c:tx>
          <c:marker>
            <c:symbol val="circle"/>
            <c:size val="7"/>
            <c:spPr>
              <a:solidFill>
                <a:schemeClr val="lt1"/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c:spPr>
          </c:marker>
          <c:dPt>
            <c:idx val="2"/>
            <c:bubble3D val="0"/>
            <c:spPr>
              <a:ln>
                <a:solidFill>
                  <a:schemeClr val="accent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326-4164-8285-76BC6C9DC848}"/>
              </c:ext>
            </c:extLst>
          </c:dPt>
          <c:dPt>
            <c:idx val="3"/>
            <c:bubble3D val="0"/>
            <c:spPr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326-4164-8285-76BC6C9DC848}"/>
              </c:ext>
            </c:extLst>
          </c:dPt>
          <c:dPt>
            <c:idx val="4"/>
            <c:marker>
              <c:spPr>
                <a:solidFill>
                  <a:schemeClr val="lt1"/>
                </a:solidFill>
                <a:ln w="25400" cap="flat" cmpd="sng" algn="ctr">
                  <a:solidFill>
                    <a:srgbClr val="FF0000"/>
                  </a:solidFill>
                  <a:prstDash val="solid"/>
                </a:ln>
                <a:effectLst/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326-4164-8285-76BC6C9DC8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8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'Actual Fig'!$C$28:$H$28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'Actual Fig'!$C$34:$H$34</c:f>
              <c:numCache>
                <c:formatCode>0.00%</c:formatCode>
                <c:ptCount val="5"/>
                <c:pt idx="0">
                  <c:v>0.9325</c:v>
                </c:pt>
                <c:pt idx="1">
                  <c:v>0.93889999999999996</c:v>
                </c:pt>
                <c:pt idx="2">
                  <c:v>0.94299999999999995</c:v>
                </c:pt>
                <c:pt idx="3">
                  <c:v>0.94530000000000003</c:v>
                </c:pt>
                <c:pt idx="4">
                  <c:v>1.0024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1326-4164-8285-76BC6C9DC8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0437800"/>
        <c:axId val="185704008"/>
      </c:lineChart>
      <c:catAx>
        <c:axId val="480437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lang="en-US" sz="600" b="0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5704008"/>
        <c:crosses val="autoZero"/>
        <c:auto val="1"/>
        <c:lblAlgn val="ctr"/>
        <c:lblOffset val="100"/>
        <c:noMultiLvlLbl val="0"/>
      </c:catAx>
      <c:valAx>
        <c:axId val="185704008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4804378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lang="en-US" sz="1000" b="1" i="0" u="none" strike="noStrike" baseline="0">
              <a:solidFill>
                <a:srgbClr val="FF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'Actual Fig'!$B$36</c:f>
              <c:strCache>
                <c:ptCount val="1"/>
                <c:pt idx="0">
                  <c:v>LFR</c:v>
                </c:pt>
              </c:strCache>
            </c:strRef>
          </c:tx>
          <c:marker>
            <c:symbol val="circle"/>
            <c:size val="7"/>
            <c:spPr>
              <a:solidFill>
                <a:schemeClr val="lt1"/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c:spPr>
          </c:marker>
          <c:dPt>
            <c:idx val="2"/>
            <c:bubble3D val="0"/>
            <c:spPr>
              <a:ln>
                <a:solidFill>
                  <a:schemeClr val="accent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403-4191-B0E5-3E19FD0E1B07}"/>
              </c:ext>
            </c:extLst>
          </c:dPt>
          <c:dPt>
            <c:idx val="3"/>
            <c:bubble3D val="0"/>
            <c:spPr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403-4191-B0E5-3E19FD0E1B07}"/>
              </c:ext>
            </c:extLst>
          </c:dPt>
          <c:dPt>
            <c:idx val="4"/>
            <c:marker>
              <c:spPr>
                <a:solidFill>
                  <a:schemeClr val="lt1"/>
                </a:solidFill>
                <a:ln w="25400" cap="flat" cmpd="sng" algn="ctr">
                  <a:solidFill>
                    <a:srgbClr val="FF0000"/>
                  </a:solidFill>
                  <a:prstDash val="solid"/>
                </a:ln>
                <a:effectLst/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403-4191-B0E5-3E19FD0E1B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8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'Actual Fig'!$C$28:$H$28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'Actual Fig'!$C$36:$H$36</c:f>
              <c:numCache>
                <c:formatCode>0.00%</c:formatCode>
                <c:ptCount val="5"/>
                <c:pt idx="0">
                  <c:v>0.70250000000000001</c:v>
                </c:pt>
                <c:pt idx="1">
                  <c:v>0.70169999999999999</c:v>
                </c:pt>
                <c:pt idx="2">
                  <c:v>0.67799894042724318</c:v>
                </c:pt>
                <c:pt idx="3">
                  <c:v>0.6965113284603478</c:v>
                </c:pt>
                <c:pt idx="4">
                  <c:v>0.72319999999999995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3403-4191-B0E5-3E19FD0E1B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704792"/>
        <c:axId val="185705184"/>
      </c:lineChart>
      <c:catAx>
        <c:axId val="185704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lang="en-US" sz="600" b="0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5705184"/>
        <c:crosses val="autoZero"/>
        <c:auto val="1"/>
        <c:lblAlgn val="ctr"/>
        <c:lblOffset val="100"/>
        <c:noMultiLvlLbl val="0"/>
      </c:catAx>
      <c:valAx>
        <c:axId val="18570518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57047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lang="en-US" sz="1000" b="1" i="0" u="none" strike="noStrike" baseline="0">
              <a:solidFill>
                <a:srgbClr val="FF0000"/>
              </a:solidFill>
              <a:latin typeface="Calibri"/>
              <a:ea typeface="Calibri"/>
              <a:cs typeface="Calibri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'Actual Fig'!$B$37</c:f>
              <c:strCache>
                <c:ptCount val="1"/>
                <c:pt idx="0">
                  <c:v>NPL Gross </c:v>
                </c:pt>
              </c:strCache>
            </c:strRef>
          </c:tx>
          <c:marker>
            <c:symbol val="circle"/>
            <c:size val="7"/>
            <c:spPr>
              <a:solidFill>
                <a:schemeClr val="lt1"/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c:spPr>
          </c:marker>
          <c:dPt>
            <c:idx val="2"/>
            <c:bubble3D val="0"/>
            <c:spPr>
              <a:ln>
                <a:solidFill>
                  <a:schemeClr val="accent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6A3-4A33-A9BF-07F7CE0CC27C}"/>
              </c:ext>
            </c:extLst>
          </c:dPt>
          <c:dPt>
            <c:idx val="3"/>
            <c:bubble3D val="0"/>
            <c:spPr>
              <a:ln>
                <a:solidFill>
                  <a:schemeClr val="accent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6A3-4A33-A9BF-07F7CE0CC27C}"/>
              </c:ext>
            </c:extLst>
          </c:dPt>
          <c:dPt>
            <c:idx val="4"/>
            <c:marker>
              <c:spPr>
                <a:solidFill>
                  <a:schemeClr val="lt1"/>
                </a:solidFill>
                <a:ln w="25400" cap="flat" cmpd="sng" algn="ctr">
                  <a:solidFill>
                    <a:srgbClr val="FF0000"/>
                  </a:solidFill>
                  <a:prstDash val="solid"/>
                </a:ln>
                <a:effectLst/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6A3-4A33-A9BF-07F7CE0CC27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8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'Actual Fig'!$C$28:$H$28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'Actual Fig'!$C$37:$H$37</c:f>
              <c:numCache>
                <c:formatCode>0.00%</c:formatCode>
                <c:ptCount val="5"/>
                <c:pt idx="0">
                  <c:v>3.5200000000000002E-2</c:v>
                </c:pt>
                <c:pt idx="1">
                  <c:v>4.48E-2</c:v>
                </c:pt>
                <c:pt idx="2">
                  <c:v>3.8899999999999997E-2</c:v>
                </c:pt>
                <c:pt idx="3">
                  <c:v>3.0499999999999999E-2</c:v>
                </c:pt>
                <c:pt idx="4">
                  <c:v>3.4799999999999998E-2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A6A3-4A33-A9BF-07F7CE0CC2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705968"/>
        <c:axId val="185706360"/>
      </c:lineChart>
      <c:catAx>
        <c:axId val="18570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lang="en-US" sz="600" b="0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5706360"/>
        <c:crosses val="autoZero"/>
        <c:auto val="1"/>
        <c:lblAlgn val="ctr"/>
        <c:lblOffset val="100"/>
        <c:noMultiLvlLbl val="0"/>
      </c:catAx>
      <c:valAx>
        <c:axId val="185706360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57059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200" b="1" i="0" u="none" strike="noStrike" baseline="0">
                <a:solidFill>
                  <a:srgbClr val="FF0000"/>
                </a:solidFill>
                <a:latin typeface="Calibri"/>
                <a:ea typeface="Calibri"/>
                <a:cs typeface="Calibri"/>
              </a:defRPr>
            </a:pPr>
            <a:r>
              <a:rPr lang="en-US" dirty="0" err="1" smtClean="0">
                <a:solidFill>
                  <a:srgbClr val="FF0000"/>
                </a:solidFill>
              </a:rPr>
              <a:t>Aset</a:t>
            </a:r>
            <a:endParaRPr lang="en-US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41498500330725535"/>
          <c:y val="0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'Actual Fig'!$B$4</c:f>
              <c:strCache>
                <c:ptCount val="1"/>
                <c:pt idx="0">
                  <c:v>Asset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849-4B88-9890-930EE39DDF9A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849-4B88-9890-930EE39DDF9A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849-4B88-9890-930EE39DDF9A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F849-4B88-9890-930EE39DDF9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1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'Actual Fig'!$C$3:$H$3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'Actual Fig'!$C$4:$H$4</c:f>
              <c:numCache>
                <c:formatCode>0.0</c:formatCode>
                <c:ptCount val="5"/>
                <c:pt idx="0">
                  <c:v>20.100000000000001</c:v>
                </c:pt>
                <c:pt idx="1">
                  <c:v>22.1</c:v>
                </c:pt>
                <c:pt idx="2">
                  <c:v>24.7</c:v>
                </c:pt>
                <c:pt idx="3">
                  <c:v>27.1</c:v>
                </c:pt>
                <c:pt idx="4">
                  <c:v>28.348692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849-4B88-9890-930EE39DDF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-25"/>
        <c:axId val="320235040"/>
        <c:axId val="320235432"/>
      </c:barChart>
      <c:catAx>
        <c:axId val="32023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lang="en-US" sz="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20235432"/>
        <c:crosses val="autoZero"/>
        <c:auto val="1"/>
        <c:lblAlgn val="ctr"/>
        <c:lblOffset val="100"/>
        <c:noMultiLvlLbl val="0"/>
      </c:catAx>
      <c:valAx>
        <c:axId val="32023543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2023504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lang="en-US" sz="1000" b="1" i="0" u="none" strike="noStrike" kern="1200" baseline="0">
                <a:solidFill>
                  <a:srgbClr val="FF0000"/>
                </a:solidFill>
                <a:latin typeface="Calibri"/>
                <a:ea typeface="Calibri"/>
                <a:cs typeface="Calibri"/>
              </a:defRPr>
            </a:pPr>
            <a:r>
              <a:rPr lang="en-US" dirty="0"/>
              <a:t>NPL </a:t>
            </a:r>
            <a:r>
              <a:rPr lang="en-US" dirty="0" smtClean="0"/>
              <a:t>Net 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'Actual Fig'!$B$38</c:f>
              <c:strCache>
                <c:ptCount val="1"/>
                <c:pt idx="0">
                  <c:v>NPL Nett </c:v>
                </c:pt>
              </c:strCache>
            </c:strRef>
          </c:tx>
          <c:marker>
            <c:symbol val="circle"/>
            <c:size val="7"/>
            <c:spPr>
              <a:solidFill>
                <a:schemeClr val="lt1"/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c:spPr>
          </c:marker>
          <c:dPt>
            <c:idx val="2"/>
            <c:bubble3D val="0"/>
            <c:spPr>
              <a:ln>
                <a:solidFill>
                  <a:schemeClr val="accent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82-4F24-8597-BFC6E36918AC}"/>
              </c:ext>
            </c:extLst>
          </c:dPt>
          <c:dPt>
            <c:idx val="3"/>
            <c:bubble3D val="0"/>
            <c:spPr>
              <a:ln>
                <a:solidFill>
                  <a:schemeClr val="accent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82-4F24-8597-BFC6E36918AC}"/>
              </c:ext>
            </c:extLst>
          </c:dPt>
          <c:dPt>
            <c:idx val="4"/>
            <c:marker>
              <c:spPr>
                <a:solidFill>
                  <a:schemeClr val="lt1"/>
                </a:solidFill>
                <a:ln w="25400" cap="flat" cmpd="sng" algn="ctr">
                  <a:solidFill>
                    <a:srgbClr val="FF0000"/>
                  </a:solidFill>
                  <a:prstDash val="solid"/>
                </a:ln>
                <a:effectLst/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882-4F24-8597-BFC6E36918A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800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'Actual Fig'!$C$28:$H$28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'Actual Fig'!$C$38:$H$38</c:f>
              <c:numCache>
                <c:formatCode>0.00%</c:formatCode>
                <c:ptCount val="5"/>
                <c:pt idx="0">
                  <c:v>2.6100000000000002E-2</c:v>
                </c:pt>
                <c:pt idx="1">
                  <c:v>3.9300000000000002E-2</c:v>
                </c:pt>
                <c:pt idx="2">
                  <c:v>2.3699999999999999E-2</c:v>
                </c:pt>
                <c:pt idx="3">
                  <c:v>2.3199999999999998E-2</c:v>
                </c:pt>
                <c:pt idx="4">
                  <c:v>1.9E-2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C882-4F24-8597-BFC6E36918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707144"/>
        <c:axId val="185707536"/>
      </c:lineChart>
      <c:catAx>
        <c:axId val="185707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lang="en-US" sz="600" b="0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85707536"/>
        <c:crosses val="autoZero"/>
        <c:auto val="1"/>
        <c:lblAlgn val="ctr"/>
        <c:lblOffset val="100"/>
        <c:noMultiLvlLbl val="0"/>
      </c:catAx>
      <c:valAx>
        <c:axId val="185707536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1857071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200" b="1" i="0" u="none" strike="noStrike" baseline="0">
                <a:solidFill>
                  <a:srgbClr val="FF0000"/>
                </a:solidFill>
                <a:latin typeface="Calibri"/>
                <a:ea typeface="Calibri"/>
                <a:cs typeface="Calibri"/>
              </a:defRPr>
            </a:pPr>
            <a:r>
              <a:rPr lang="en-US" dirty="0" err="1" smtClean="0">
                <a:solidFill>
                  <a:srgbClr val="FF0000"/>
                </a:solidFill>
              </a:rPr>
              <a:t>Pinjaman</a:t>
            </a:r>
            <a:endParaRPr lang="en-US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33637153072692511"/>
          <c:y val="8.3779939783992889E-3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'Actual Fig'!$B$5</c:f>
              <c:strCache>
                <c:ptCount val="1"/>
                <c:pt idx="0">
                  <c:v>Loan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C84-4216-8667-37C080D0A863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C84-4216-8667-37C080D0A863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C84-4216-8667-37C080D0A863}"/>
              </c:ext>
            </c:extLst>
          </c:dPt>
          <c:dLbls>
            <c:dLbl>
              <c:idx val="2"/>
              <c:spPr/>
              <c:txPr>
                <a:bodyPr/>
                <a:lstStyle/>
                <a:p>
                  <a:pPr>
                    <a:defRPr lang="en-US" sz="10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1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'Actual Fig'!$C$3:$H$3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'Actual Fig'!$C$5:$H$5</c:f>
              <c:numCache>
                <c:formatCode>0.0</c:formatCode>
                <c:ptCount val="5"/>
                <c:pt idx="0">
                  <c:v>11.4</c:v>
                </c:pt>
                <c:pt idx="1">
                  <c:v>12</c:v>
                </c:pt>
                <c:pt idx="2">
                  <c:v>13.3</c:v>
                </c:pt>
                <c:pt idx="3">
                  <c:v>14.6</c:v>
                </c:pt>
                <c:pt idx="4">
                  <c:v>15.159025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C84-4216-8667-37C080D0A86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-25"/>
        <c:axId val="319775168"/>
        <c:axId val="319775560"/>
      </c:barChart>
      <c:catAx>
        <c:axId val="319775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lang="en-US" sz="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19775560"/>
        <c:crosses val="autoZero"/>
        <c:auto val="1"/>
        <c:lblAlgn val="ctr"/>
        <c:lblOffset val="100"/>
        <c:noMultiLvlLbl val="0"/>
      </c:catAx>
      <c:valAx>
        <c:axId val="31977556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197751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200" b="1" i="0" u="none" strike="noStrike" baseline="0">
                <a:solidFill>
                  <a:srgbClr val="FF0000"/>
                </a:solidFill>
                <a:latin typeface="Calibri"/>
                <a:ea typeface="Calibri"/>
                <a:cs typeface="Calibri"/>
              </a:defRPr>
            </a:pPr>
            <a:r>
              <a:rPr lang="en-US" dirty="0" err="1" smtClean="0">
                <a:solidFill>
                  <a:srgbClr val="FF0000"/>
                </a:solidFill>
              </a:rPr>
              <a:t>Surat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Berharga</a:t>
            </a:r>
            <a:endParaRPr lang="en-US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5704505768646352"/>
          <c:y val="0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6.8254416505354326E-2"/>
          <c:y val="0.12465417463886279"/>
          <c:w val="0.86349116698929129"/>
          <c:h val="0.697990090483880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'Actual Fig'!$B$6</c:f>
              <c:strCache>
                <c:ptCount val="1"/>
                <c:pt idx="0">
                  <c:v>Securities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CE5-46CF-9A41-2A51E29D7747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9CE5-46CF-9A41-2A51E29D7747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CE5-46CF-9A41-2A51E29D77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1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'Actual Fig'!$C$3:$H$3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'Actual Fig'!$C$6:$H$6</c:f>
              <c:numCache>
                <c:formatCode>0.0</c:formatCode>
                <c:ptCount val="5"/>
                <c:pt idx="0">
                  <c:v>4.8</c:v>
                </c:pt>
                <c:pt idx="1">
                  <c:v>5.8</c:v>
                </c:pt>
                <c:pt idx="2">
                  <c:v>7</c:v>
                </c:pt>
                <c:pt idx="3">
                  <c:v>7.6</c:v>
                </c:pt>
                <c:pt idx="4">
                  <c:v>6.3878000000000004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CE5-46CF-9A41-2A51E29D77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-25"/>
        <c:axId val="319776344"/>
        <c:axId val="319776736"/>
      </c:barChart>
      <c:catAx>
        <c:axId val="319776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lang="en-US" sz="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319776736"/>
        <c:crosses val="autoZero"/>
        <c:auto val="1"/>
        <c:lblAlgn val="ctr"/>
        <c:lblOffset val="100"/>
        <c:noMultiLvlLbl val="0"/>
      </c:catAx>
      <c:valAx>
        <c:axId val="319776736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3197763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200" b="1" i="0" u="none" strike="noStrike" baseline="0">
                <a:solidFill>
                  <a:srgbClr val="FF0000"/>
                </a:solidFill>
                <a:latin typeface="Calibri"/>
                <a:ea typeface="Calibri"/>
                <a:cs typeface="Calibri"/>
              </a:defRPr>
            </a:pPr>
            <a:r>
              <a:rPr lang="en-US" dirty="0" err="1" smtClean="0">
                <a:solidFill>
                  <a:srgbClr val="FF0000"/>
                </a:solidFill>
              </a:rPr>
              <a:t>Ekuitas</a:t>
            </a:r>
            <a:endParaRPr lang="en-US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37871585757807352"/>
          <c:y val="8.4122673378816976E-3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5.850144997330374E-2"/>
          <c:y val="0.15983307941975228"/>
          <c:w val="0.88299710005339249"/>
          <c:h val="0.660634563158243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'Actual Fig'!$B$12</c:f>
              <c:strCache>
                <c:ptCount val="1"/>
                <c:pt idx="0">
                  <c:v>Equity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04A7-48D3-925B-6AD95A6994D5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04A7-48D3-925B-6AD95A6994D5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A7-48D3-925B-6AD95A6994D5}"/>
              </c:ext>
            </c:extLst>
          </c:dPt>
          <c:dLbls>
            <c:dLbl>
              <c:idx val="2"/>
              <c:spPr/>
              <c:txPr>
                <a:bodyPr/>
                <a:lstStyle/>
                <a:p>
                  <a:pPr>
                    <a:defRPr lang="en-US" sz="1000" b="1" i="0" u="none" strike="noStrike" baseline="0">
                      <a:solidFill>
                        <a:schemeClr val="bg1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1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'Actual Fig'!$C$3:$H$3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'Actual Fig'!$C$12:$H$12</c:f>
              <c:numCache>
                <c:formatCode>#,##0.0</c:formatCode>
                <c:ptCount val="5"/>
                <c:pt idx="0">
                  <c:v>1.7</c:v>
                </c:pt>
                <c:pt idx="1">
                  <c:v>2.1</c:v>
                </c:pt>
                <c:pt idx="2">
                  <c:v>2.6</c:v>
                </c:pt>
                <c:pt idx="3">
                  <c:v>2.8</c:v>
                </c:pt>
                <c:pt idx="4">
                  <c:v>2.817161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4A7-48D3-925B-6AD95A6994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-25"/>
        <c:axId val="494359728"/>
        <c:axId val="494360120"/>
      </c:barChart>
      <c:catAx>
        <c:axId val="494359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lang="en-US" sz="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94360120"/>
        <c:crosses val="autoZero"/>
        <c:auto val="1"/>
        <c:lblAlgn val="ctr"/>
        <c:lblOffset val="100"/>
        <c:noMultiLvlLbl val="0"/>
      </c:catAx>
      <c:valAx>
        <c:axId val="49436012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49435972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100" b="1" i="0" u="none" strike="noStrike" baseline="0">
                <a:solidFill>
                  <a:srgbClr val="FF0000"/>
                </a:solidFill>
                <a:latin typeface="Calibri"/>
                <a:ea typeface="Calibri"/>
                <a:cs typeface="Calibri"/>
              </a:defRPr>
            </a:pPr>
            <a:r>
              <a:rPr lang="en-US" dirty="0" smtClean="0">
                <a:solidFill>
                  <a:srgbClr val="FF0000"/>
                </a:solidFill>
              </a:rPr>
              <a:t>Dana </a:t>
            </a:r>
            <a:r>
              <a:rPr lang="en-US" dirty="0" err="1" smtClean="0">
                <a:solidFill>
                  <a:srgbClr val="FF0000"/>
                </a:solidFill>
              </a:rPr>
              <a:t>Pihak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Ketiga</a:t>
            </a:r>
            <a:endParaRPr lang="en-US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29818521918702012"/>
          <c:y val="0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'Actual Fig'!$B$7</c:f>
              <c:strCache>
                <c:ptCount val="1"/>
                <c:pt idx="0">
                  <c:v>Third party Fund</c:v>
                </c:pt>
              </c:strCache>
            </c:strRef>
          </c:tx>
          <c:spPr>
            <a:ln w="2540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c:spPr>
          <c:marker>
            <c:symbol val="circle"/>
            <c:size val="7"/>
            <c:spPr>
              <a:solidFill>
                <a:schemeClr val="lt1"/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c:spPr>
          </c:marker>
          <c:dPt>
            <c:idx val="1"/>
            <c:bubble3D val="0"/>
            <c:spPr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7C4-4213-9F1B-1D6A98E0CDC4}"/>
              </c:ext>
            </c:extLst>
          </c:dPt>
          <c:dPt>
            <c:idx val="2"/>
            <c:bubble3D val="0"/>
            <c:spPr>
              <a:ln>
                <a:solidFill>
                  <a:schemeClr val="accent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7C4-4213-9F1B-1D6A98E0CDC4}"/>
              </c:ext>
            </c:extLst>
          </c:dPt>
          <c:dPt>
            <c:idx val="3"/>
            <c:bubble3D val="0"/>
            <c:spPr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7C4-4213-9F1B-1D6A98E0CDC4}"/>
              </c:ext>
            </c:extLst>
          </c:dPt>
          <c:dPt>
            <c:idx val="4"/>
            <c:marker>
              <c:spPr>
                <a:solidFill>
                  <a:schemeClr val="lt1"/>
                </a:solidFill>
                <a:ln w="25400" cap="flat" cmpd="sng" algn="ctr">
                  <a:solidFill>
                    <a:srgbClr val="FF0000"/>
                  </a:solidFill>
                  <a:prstDash val="solid"/>
                </a:ln>
                <a:effectLst/>
              </c:spPr>
            </c:marker>
            <c:bubble3D val="0"/>
            <c:spPr>
              <a:ln w="25400" cap="flat" cmpd="sng" algn="ctr">
                <a:solidFill>
                  <a:srgbClr val="FF0000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7C4-4213-9F1B-1D6A98E0CDC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1" i="0" u="none" strike="noStrike" baseline="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'Actual Fig'!$D$3:$L$3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'Actual Fig'!$D$7:$L$7</c:f>
              <c:numCache>
                <c:formatCode>0.0</c:formatCode>
                <c:ptCount val="5"/>
                <c:pt idx="0">
                  <c:v>16.2</c:v>
                </c:pt>
                <c:pt idx="1">
                  <c:v>17.100000000000001</c:v>
                </c:pt>
                <c:pt idx="2">
                  <c:v>19.5</c:v>
                </c:pt>
                <c:pt idx="3">
                  <c:v>20.7</c:v>
                </c:pt>
                <c:pt idx="4">
                  <c:v>20.594958999999999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8-77C4-4213-9F1B-1D6A98E0CD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94360904"/>
        <c:axId val="478295016"/>
      </c:lineChart>
      <c:catAx>
        <c:axId val="494360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lang="en-US" sz="700" b="1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78295016"/>
        <c:crosses val="autoZero"/>
        <c:auto val="1"/>
        <c:lblAlgn val="ctr"/>
        <c:lblOffset val="100"/>
        <c:noMultiLvlLbl val="0"/>
      </c:catAx>
      <c:valAx>
        <c:axId val="47829501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txPr>
          <a:bodyPr rot="0" vert="horz"/>
          <a:lstStyle/>
          <a:p>
            <a:pPr>
              <a:defRPr lang="en-US" sz="700" b="1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9436090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100" b="1" i="0" u="none" strike="noStrike" baseline="0">
                <a:solidFill>
                  <a:srgbClr val="FF0000"/>
                </a:solidFill>
                <a:latin typeface="Calibri"/>
                <a:ea typeface="Calibri"/>
                <a:cs typeface="Calibri"/>
              </a:defRPr>
            </a:pPr>
            <a:r>
              <a:rPr lang="en-US" dirty="0" err="1" smtClean="0">
                <a:solidFill>
                  <a:srgbClr val="FF0000"/>
                </a:solidFill>
              </a:rPr>
              <a:t>Deposito</a:t>
            </a:r>
            <a:endParaRPr lang="en-US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39331090802245233"/>
          <c:y val="0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'Actual Fig'!$B$11</c:f>
              <c:strCache>
                <c:ptCount val="1"/>
                <c:pt idx="0">
                  <c:v>Time Deposit</c:v>
                </c:pt>
              </c:strCache>
            </c:strRef>
          </c:tx>
          <c:marker>
            <c:symbol val="circle"/>
            <c:size val="7"/>
            <c:spPr>
              <a:solidFill>
                <a:schemeClr val="lt1"/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c:spPr>
          </c:marker>
          <c:dPt>
            <c:idx val="2"/>
            <c:bubble3D val="0"/>
            <c:spPr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0E-43FB-9905-3F5E2CFEC6A4}"/>
              </c:ext>
            </c:extLst>
          </c:dPt>
          <c:dPt>
            <c:idx val="3"/>
            <c:bubble3D val="0"/>
            <c:spPr>
              <a:ln>
                <a:solidFill>
                  <a:schemeClr val="accent1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0E-43FB-9905-3F5E2CFEC6A4}"/>
              </c:ext>
            </c:extLst>
          </c:dPt>
          <c:dPt>
            <c:idx val="4"/>
            <c:marker>
              <c:spPr>
                <a:solidFill>
                  <a:schemeClr val="lt1"/>
                </a:solidFill>
                <a:ln w="25400" cap="flat" cmpd="sng" algn="ctr">
                  <a:solidFill>
                    <a:srgbClr val="FF0000"/>
                  </a:solidFill>
                  <a:prstDash val="solid"/>
                </a:ln>
                <a:effectLst/>
              </c:spPr>
            </c:marker>
            <c:bubble3D val="0"/>
            <c:spPr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0E-43FB-9905-3F5E2CFEC6A4}"/>
              </c:ext>
            </c:extLst>
          </c:dPt>
          <c:dLbls>
            <c:dLbl>
              <c:idx val="2"/>
              <c:spPr/>
              <c:txPr>
                <a:bodyPr/>
                <a:lstStyle/>
                <a:p>
                  <a:pPr>
                    <a:defRPr lang="en-US" sz="1000" b="1" i="0" u="none" strike="noStrike" baseline="0">
                      <a:solidFill>
                        <a:schemeClr val="bg1">
                          <a:lumMod val="50000"/>
                        </a:schemeClr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1" i="0" u="none" strike="noStrike" baseline="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'Actual Fig'!$D$3:$L$3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'Actual Fig'!$D$11:$L$11</c:f>
              <c:numCache>
                <c:formatCode>0.0</c:formatCode>
                <c:ptCount val="5"/>
                <c:pt idx="0">
                  <c:v>14.6</c:v>
                </c:pt>
                <c:pt idx="1">
                  <c:v>15.6</c:v>
                </c:pt>
                <c:pt idx="2">
                  <c:v>17.399999999999999</c:v>
                </c:pt>
                <c:pt idx="3">
                  <c:v>17.2</c:v>
                </c:pt>
                <c:pt idx="4">
                  <c:v>17.247139000000001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DE0E-43FB-9905-3F5E2CFEC6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78295800"/>
        <c:axId val="478296192"/>
      </c:lineChart>
      <c:catAx>
        <c:axId val="478295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lang="en-US" sz="700" b="1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78296192"/>
        <c:crosses val="autoZero"/>
        <c:auto val="1"/>
        <c:lblAlgn val="ctr"/>
        <c:lblOffset val="100"/>
        <c:noMultiLvlLbl val="0"/>
      </c:catAx>
      <c:valAx>
        <c:axId val="47829619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txPr>
          <a:bodyPr rot="0" vert="horz"/>
          <a:lstStyle/>
          <a:p>
            <a:pPr>
              <a:defRPr lang="en-US" sz="700" b="1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78295800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100" b="1" i="0" u="none" strike="noStrike" baseline="0">
                <a:solidFill>
                  <a:srgbClr val="FF0000"/>
                </a:solidFill>
                <a:latin typeface="Calibri"/>
                <a:ea typeface="Calibri"/>
                <a:cs typeface="Calibri"/>
              </a:defRPr>
            </a:pPr>
            <a:r>
              <a:rPr lang="en-US" dirty="0">
                <a:solidFill>
                  <a:srgbClr val="FF0000"/>
                </a:solidFill>
              </a:rPr>
              <a:t>CASA</a:t>
            </a:r>
          </a:p>
        </c:rich>
      </c:tx>
      <c:layout>
        <c:manualLayout>
          <c:xMode val="edge"/>
          <c:yMode val="edge"/>
          <c:x val="0.43834017715694684"/>
          <c:y val="0.1134751773049645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6029444239970563E-2"/>
          <c:y val="0.35394799054373521"/>
          <c:w val="0.86657637099742357"/>
          <c:h val="0.534673591332998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'Actual Fig'!$B$15</c:f>
              <c:strCache>
                <c:ptCount val="1"/>
                <c:pt idx="0">
                  <c:v>IBMB User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B75-41AB-99F4-ADC392A605C8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B75-41AB-99F4-ADC392A605C8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B75-41AB-99F4-ADC392A605C8}"/>
              </c:ext>
            </c:extLst>
          </c:dPt>
          <c:dLbls>
            <c:spPr>
              <a:solidFill>
                <a:schemeClr val="bg1">
                  <a:alpha val="30000"/>
                </a:schemeClr>
              </a:solidFill>
              <a:ln>
                <a:solidFill>
                  <a:sysClr val="windowText" lastClr="000000"/>
                </a:solidFill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'Actual Fig'!$D$3:$H$3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'Actual Fig'!$D$15:$H$15</c:f>
              <c:numCache>
                <c:formatCode>General</c:formatCode>
                <c:ptCount val="5"/>
                <c:pt idx="2">
                  <c:v>2285</c:v>
                </c:pt>
                <c:pt idx="3">
                  <c:v>13962</c:v>
                </c:pt>
                <c:pt idx="4">
                  <c:v>23654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B75-41AB-99F4-ADC392A60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7516312"/>
        <c:axId val="537515920"/>
      </c:barChart>
      <c:lineChart>
        <c:grouping val="standard"/>
        <c:varyColors val="0"/>
        <c:ser>
          <c:idx val="0"/>
          <c:order val="0"/>
          <c:tx>
            <c:strRef>
              <c:f>'Actual Fig'!$B$8</c:f>
              <c:strCache>
                <c:ptCount val="1"/>
                <c:pt idx="0">
                  <c:v>CASA</c:v>
                </c:pt>
              </c:strCache>
            </c:strRef>
          </c:tx>
          <c:marker>
            <c:symbol val="circle"/>
            <c:size val="7"/>
            <c:spPr>
              <a:solidFill>
                <a:schemeClr val="lt1"/>
              </a:solidFill>
              <a:ln w="25400" cap="flat" cmpd="sng" algn="ctr">
                <a:solidFill>
                  <a:schemeClr val="bg1">
                    <a:lumMod val="50000"/>
                  </a:schemeClr>
                </a:solidFill>
                <a:prstDash val="solid"/>
              </a:ln>
              <a:effectLst/>
            </c:spPr>
          </c:marker>
          <c:dPt>
            <c:idx val="2"/>
            <c:bubble3D val="0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8-5B75-41AB-99F4-ADC392A605C8}"/>
              </c:ext>
            </c:extLst>
          </c:dPt>
          <c:dPt>
            <c:idx val="3"/>
            <c:bubble3D val="0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A-5B75-41AB-99F4-ADC392A605C8}"/>
              </c:ext>
            </c:extLst>
          </c:dPt>
          <c:dPt>
            <c:idx val="4"/>
            <c:marker>
              <c:spPr>
                <a:solidFill>
                  <a:schemeClr val="lt1"/>
                </a:solidFill>
                <a:ln w="25400" cap="flat" cmpd="sng" algn="ctr">
                  <a:solidFill>
                    <a:srgbClr val="FF0000"/>
                  </a:solidFill>
                  <a:prstDash val="solid"/>
                </a:ln>
                <a:effectLst/>
              </c:spPr>
            </c:marker>
            <c:bubble3D val="0"/>
            <c:spPr/>
            <c:extLst xmlns:c16r2="http://schemas.microsoft.com/office/drawing/2015/06/chart">
              <c:ext xmlns:c16="http://schemas.microsoft.com/office/drawing/2014/chart" uri="{C3380CC4-5D6E-409C-BE32-E72D297353CC}">
                <c16:uniqueId val="{0000000C-5B75-41AB-99F4-ADC392A605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1" i="0" u="none" strike="noStrike" baseline="0">
                    <a:solidFill>
                      <a:srgbClr val="808080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'Actual Fig'!$D$3:$H$3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'Actual Fig'!$D$8:$L$8</c:f>
              <c:numCache>
                <c:formatCode>0.0</c:formatCode>
                <c:ptCount val="5"/>
                <c:pt idx="0">
                  <c:v>1.5</c:v>
                </c:pt>
                <c:pt idx="1">
                  <c:v>1.5</c:v>
                </c:pt>
                <c:pt idx="2">
                  <c:v>2.1</c:v>
                </c:pt>
                <c:pt idx="3">
                  <c:v>3.5</c:v>
                </c:pt>
                <c:pt idx="4">
                  <c:v>3.34782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5B75-41AB-99F4-ADC392A60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7515136"/>
        <c:axId val="537515528"/>
      </c:lineChart>
      <c:catAx>
        <c:axId val="53751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lang="en-US" sz="700" b="1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37515528"/>
        <c:crosses val="autoZero"/>
        <c:auto val="1"/>
        <c:lblAlgn val="ctr"/>
        <c:lblOffset val="100"/>
        <c:noMultiLvlLbl val="0"/>
      </c:catAx>
      <c:valAx>
        <c:axId val="53751552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txPr>
          <a:bodyPr rot="0" vert="horz"/>
          <a:lstStyle/>
          <a:p>
            <a:pPr>
              <a:defRPr lang="en-US" sz="700" b="1" i="0" u="none" strike="noStrike" baseline="0">
                <a:solidFill>
                  <a:srgbClr val="80808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37515136"/>
        <c:crosses val="autoZero"/>
        <c:crossBetween val="between"/>
        <c:majorUnit val="1"/>
      </c:valAx>
      <c:valAx>
        <c:axId val="53751592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500"/>
            </a:pPr>
            <a:endParaRPr lang="en-US"/>
          </a:p>
        </c:txPr>
        <c:crossAx val="537516312"/>
        <c:crosses val="max"/>
        <c:crossBetween val="between"/>
      </c:valAx>
      <c:catAx>
        <c:axId val="537516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37515920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200" b="1" i="0" u="none" strike="noStrike" baseline="0">
                <a:solidFill>
                  <a:srgbClr val="FF0000"/>
                </a:solidFill>
                <a:latin typeface="Calibri"/>
                <a:ea typeface="Calibri"/>
                <a:cs typeface="Calibri"/>
              </a:defRPr>
            </a:pPr>
            <a:r>
              <a:rPr lang="en-US">
                <a:solidFill>
                  <a:srgbClr val="FF0000"/>
                </a:solidFill>
              </a:rPr>
              <a:t>NII</a:t>
            </a:r>
          </a:p>
        </c:rich>
      </c:tx>
      <c:layout/>
      <c:overlay val="1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'Actual Fig'!$B$53</c:f>
              <c:strCache>
                <c:ptCount val="1"/>
                <c:pt idx="0">
                  <c:v>Net Interest Income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48F-4EE6-B5BA-665C2EEA4CE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48F-4EE6-B5BA-665C2EEA4CE6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48F-4EE6-B5BA-665C2EEA4C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1" i="0" u="none" strike="noStrike" baseline="0">
                    <a:solidFill>
                      <a:schemeClr val="bg1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'Actual Fig'!$C$52:$H$52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'Actual Fig'!$C$53:$H$53</c:f>
              <c:numCache>
                <c:formatCode>0.0</c:formatCode>
                <c:ptCount val="5"/>
                <c:pt idx="0">
                  <c:v>196</c:v>
                </c:pt>
                <c:pt idx="1">
                  <c:v>246</c:v>
                </c:pt>
                <c:pt idx="2">
                  <c:v>205.6</c:v>
                </c:pt>
                <c:pt idx="3">
                  <c:v>408.12186255399979</c:v>
                </c:pt>
                <c:pt idx="4">
                  <c:v>398.60599999999999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48F-4EE6-B5BA-665C2EEA4CE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"/>
        <c:overlap val="100"/>
        <c:axId val="494557992"/>
        <c:axId val="494558384"/>
      </c:barChart>
      <c:catAx>
        <c:axId val="494557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lang="en-US" sz="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494558384"/>
        <c:crosses val="autoZero"/>
        <c:auto val="1"/>
        <c:lblAlgn val="ctr"/>
        <c:lblOffset val="100"/>
        <c:noMultiLvlLbl val="0"/>
      </c:catAx>
      <c:valAx>
        <c:axId val="49455838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4945579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2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77022" cy="470548"/>
          </a:xfrm>
          <a:prstGeom prst="rect">
            <a:avLst/>
          </a:prstGeom>
        </p:spPr>
        <p:txBody>
          <a:bodyPr vert="horz" wrap="square" lIns="91731" tIns="45866" rIns="91731" bIns="4586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798" y="0"/>
            <a:ext cx="3077021" cy="470548"/>
          </a:xfrm>
          <a:prstGeom prst="rect">
            <a:avLst/>
          </a:prstGeom>
        </p:spPr>
        <p:txBody>
          <a:bodyPr vert="horz" wrap="square" lIns="91731" tIns="45866" rIns="91731" bIns="4586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B7F224A-16EA-4203-9FE5-B8431E37A978}" type="datetime1">
              <a:rPr lang="en-US"/>
              <a:pPr>
                <a:defRPr/>
              </a:pPr>
              <a:t>5/8/2019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16430"/>
            <a:ext cx="3077022" cy="470548"/>
          </a:xfrm>
          <a:prstGeom prst="rect">
            <a:avLst/>
          </a:prstGeom>
        </p:spPr>
        <p:txBody>
          <a:bodyPr vert="horz" wrap="square" lIns="91731" tIns="45866" rIns="91731" bIns="4586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798" y="8916430"/>
            <a:ext cx="3077021" cy="470548"/>
          </a:xfrm>
          <a:prstGeom prst="rect">
            <a:avLst/>
          </a:prstGeom>
        </p:spPr>
        <p:txBody>
          <a:bodyPr vert="horz" wrap="square" lIns="91731" tIns="45866" rIns="91731" bIns="4586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2FE00E-A0F5-44A2-A254-44057D6B2A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27696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677" cy="47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1" tIns="46474" rIns="92951" bIns="4647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42" y="1"/>
            <a:ext cx="3078677" cy="47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1" tIns="46474" rIns="92951" bIns="4647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9650" y="704850"/>
            <a:ext cx="5084763" cy="3521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083" y="4461212"/>
            <a:ext cx="5682310" cy="4222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1" tIns="46474" rIns="92951" bIns="464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16430"/>
            <a:ext cx="3078677" cy="47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1" tIns="46474" rIns="92951" bIns="4647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42" y="8916430"/>
            <a:ext cx="3078677" cy="47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1" tIns="46474" rIns="92951" bIns="4647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288A01A-E1F7-46BD-A841-8077419365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0380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12F25B-2A27-4400-82A3-2E1DCD952510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47292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BFD912-EF98-4DE1-BEEF-3BE1FCC9672E}" type="slidenum">
              <a:rPr lang="en-GB" altLang="en-US" smtClean="0">
                <a:ea typeface="MS PGothic" pitchFamily="34" charset="-128"/>
              </a:rPr>
              <a:pPr/>
              <a:t>15</a:t>
            </a:fld>
            <a:endParaRPr lang="en-GB" altLang="en-US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395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8A01A-E1F7-46BD-A841-807741936502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83421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8A01A-E1F7-46BD-A841-807741936502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83135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88A01A-E1F7-46BD-A841-807741936502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2569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014D75-FFF3-4EDC-AF2D-A8A318A655BC}" type="slidenum">
              <a:rPr lang="en-GB" altLang="en-US" smtClean="0"/>
              <a:pPr/>
              <a:t>9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549519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F690BA-46CD-499D-BD77-8B23D1A98018}" type="slidenum">
              <a:rPr lang="en-GB" altLang="en-US" smtClean="0"/>
              <a:pPr/>
              <a:t>10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364933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F690BA-46CD-499D-BD77-8B23D1A98018}" type="slidenum">
              <a:rPr lang="en-GB" altLang="en-US" smtClean="0"/>
              <a:pPr/>
              <a:t>11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289167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55C527-A128-4464-ACB6-C27A2DA289F5}" type="slidenum">
              <a:rPr lang="en-GB" altLang="en-US" smtClean="0">
                <a:ea typeface="MS PGothic" pitchFamily="34" charset="-128"/>
              </a:rPr>
              <a:pPr/>
              <a:t>13</a:t>
            </a:fld>
            <a:endParaRPr lang="en-GB" altLang="en-US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13662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4802E1-EDF6-4C27-9F43-3E5E9AE7CD87}" type="slidenum">
              <a:rPr lang="en-GB" altLang="en-US" smtClean="0">
                <a:ea typeface="MS PGothic" pitchFamily="34" charset="-128"/>
              </a:rPr>
              <a:pPr/>
              <a:t>14</a:t>
            </a:fld>
            <a:endParaRPr lang="en-GB" altLang="en-US" smtClean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238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ctoriabank.co.id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ctoriabank.co.id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ctoriabank.co.id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ctoriabank.co.id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ctoriabank.co.id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ctoriabank.co.id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ctoriabank.co.id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ctoriabank.co.id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ctoriabank.co.id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ctoriabank.co.id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victoriabank.co.id/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ctoriabank.co.id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ctoriabank.co.id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ctoriabank.co.id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ctoriabank.co.id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vic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engumuman-devisa-1024x488.jpg"/>
          <p:cNvPicPr>
            <a:picLocks noChangeAspect="1"/>
          </p:cNvPicPr>
          <p:nvPr userDrawn="1"/>
        </p:nvPicPr>
        <p:blipFill>
          <a:blip r:embed="rId2"/>
          <a:srcRect l="11392" t="28493" r="55445" b="60350"/>
          <a:stretch>
            <a:fillRect/>
          </a:stretch>
        </p:blipFill>
        <p:spPr>
          <a:xfrm>
            <a:off x="175140" y="668737"/>
            <a:ext cx="4085723" cy="655095"/>
          </a:xfrm>
          <a:prstGeom prst="rect">
            <a:avLst/>
          </a:prstGeom>
        </p:spPr>
      </p:pic>
      <p:pic>
        <p:nvPicPr>
          <p:cNvPr id="8" name="Picture 7" descr="pengumuman-devisa-1024x488.jpg"/>
          <p:cNvPicPr>
            <a:picLocks noChangeAspect="1"/>
          </p:cNvPicPr>
          <p:nvPr userDrawn="1"/>
        </p:nvPicPr>
        <p:blipFill>
          <a:blip r:embed="rId2"/>
          <a:srcRect l="11392" t="17042" r="56308" b="73269"/>
          <a:stretch>
            <a:fillRect/>
          </a:stretch>
        </p:blipFill>
        <p:spPr>
          <a:xfrm>
            <a:off x="275230" y="177420"/>
            <a:ext cx="3150358" cy="45037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0850"/>
            <a:ext cx="9906000" cy="4603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5" name="Picture 8" descr="logo bank victoria horizontal mera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0" y="109538"/>
            <a:ext cx="1643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11950" y="6545263"/>
            <a:ext cx="31734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www.victoriabank.co.id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77200" y="439738"/>
            <a:ext cx="1828800" cy="444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50850"/>
            <a:ext cx="9906000" cy="4603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9" name="Picture 12" descr="logo bank victoria horizontal merah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28000" y="109538"/>
            <a:ext cx="1643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6711950" y="6545263"/>
            <a:ext cx="31734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www.victoriabank.co.id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077200" y="439738"/>
            <a:ext cx="1828800" cy="444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42286-E32A-4661-AE82-1106BD42A42F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7A097-A04D-4471-A125-435FC9AA01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0850"/>
            <a:ext cx="9906000" cy="4603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5" name="Picture 8" descr="logo bank victoria horizontal mera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0" y="109538"/>
            <a:ext cx="1643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11950" y="6545263"/>
            <a:ext cx="31734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www.victoriabank.co.id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77200" y="439738"/>
            <a:ext cx="1828800" cy="444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50850"/>
            <a:ext cx="9906000" cy="4603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9" name="Picture 12" descr="logo bank victoria horizontal merah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28000" y="109538"/>
            <a:ext cx="1643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6711950" y="6545263"/>
            <a:ext cx="31734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www.victoriabank.co.id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077200" y="439738"/>
            <a:ext cx="1828800" cy="444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4E7D8-9E73-443B-970D-64D6A9DA9A23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83F79-5B84-45C4-8B7E-87935A60C8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0850"/>
            <a:ext cx="9906000" cy="4603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5" name="Picture 8" descr="logo bank victoria horizontal mera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0" y="109538"/>
            <a:ext cx="1643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11950" y="6545263"/>
            <a:ext cx="31734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www.victoriabank.co.id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77200" y="439738"/>
            <a:ext cx="1828800" cy="444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450850"/>
            <a:ext cx="9906000" cy="4603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" name="Picture 12" descr="logo bank victoria horizontal merah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28000" y="109538"/>
            <a:ext cx="1643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6711950" y="6545263"/>
            <a:ext cx="31734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www.victoriabank.co.id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077200" y="439738"/>
            <a:ext cx="1828800" cy="444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346" y="1406525"/>
            <a:ext cx="8413221" cy="4924425"/>
          </a:xfrm>
          <a:prstGeom prst="rect">
            <a:avLst/>
          </a:prstGeom>
        </p:spPr>
        <p:txBody>
          <a:bodyPr/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260350"/>
            <a:ext cx="8903361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ransition spd="med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50850"/>
            <a:ext cx="9906000" cy="4603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5" name="Picture 8" descr="logo bank victoria horizontal mera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0" y="109538"/>
            <a:ext cx="1643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11950" y="6545263"/>
            <a:ext cx="31734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www.victoriabank.co.id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77200" y="439738"/>
            <a:ext cx="1828800" cy="444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50850"/>
            <a:ext cx="9906000" cy="4603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9" name="Picture 12" descr="logo bank victoria horizontal merah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28000" y="109538"/>
            <a:ext cx="1643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6711950" y="6545263"/>
            <a:ext cx="31734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www.victoriabank.co.id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077200" y="439738"/>
            <a:ext cx="1828800" cy="444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260350"/>
            <a:ext cx="8903361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  <p:transition spd="med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Documents and Settings\pentium\Desktop\Logo and Pictures\logo bank victoria horizontal puti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63" y="74613"/>
            <a:ext cx="19589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711950" y="6545263"/>
            <a:ext cx="31734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www.victoriabank.co.id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50850"/>
            <a:ext cx="9906000" cy="4603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5" name="Picture 10" descr="logo bank victoria horizontal merah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8000" y="109538"/>
            <a:ext cx="1643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077200" y="439738"/>
            <a:ext cx="1828800" cy="444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7" name="Picture 7" descr="C:\Documents and Settings\pentium\Desktop\Logo and Pictures\logo bank victoria horizontal putih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6363" y="74613"/>
            <a:ext cx="19589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6711950" y="6545263"/>
            <a:ext cx="31734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www.victoriabank.co.id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450850"/>
            <a:ext cx="9906000" cy="4603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" name="Picture 15" descr="logo bank victoria horizontal merah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28000" y="109538"/>
            <a:ext cx="1643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>
          <a:xfrm>
            <a:off x="8077200" y="439738"/>
            <a:ext cx="1828800" cy="444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E3373-E2E7-4E08-91B1-B05D2E705506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vic 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50850"/>
            <a:ext cx="9906000" cy="4603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5" name="Picture 8" descr="logo bank victoria horizontal merah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28000" y="109538"/>
            <a:ext cx="1643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6711950" y="6545263"/>
            <a:ext cx="31734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www.victoriabank.co.id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077200" y="439738"/>
            <a:ext cx="1828800" cy="444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50850"/>
            <a:ext cx="9906000" cy="4603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5" name="Picture 8" descr="logo bank victoria horizontal merah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28000" y="109538"/>
            <a:ext cx="1643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6711950" y="6545263"/>
            <a:ext cx="31734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www.victoriabank.co.id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077200" y="439738"/>
            <a:ext cx="1828800" cy="444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346" y="1406525"/>
            <a:ext cx="8413221" cy="4924425"/>
          </a:xfrm>
          <a:prstGeom prst="rect">
            <a:avLst/>
          </a:prstGeom>
        </p:spPr>
        <p:txBody>
          <a:bodyPr/>
          <a:lstStyle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260350"/>
            <a:ext cx="8903361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450850"/>
            <a:ext cx="9906000" cy="4603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5" name="Picture 8" descr="logo bank victoria horizontal merah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28000" y="109538"/>
            <a:ext cx="1643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6711950" y="6545263"/>
            <a:ext cx="31734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www.victoriabank.co.id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077200" y="439738"/>
            <a:ext cx="1828800" cy="444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7340" y="260350"/>
            <a:ext cx="8903361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</p:cSld>
  <p:clrMapOvr>
    <a:masterClrMapping/>
  </p:clrMapOvr>
  <p:transition spd="med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Documents and Settings\pentium\Desktop\Logo and Pictures\logo bank victoria horizontal putih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06363" y="74613"/>
            <a:ext cx="19589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6711950" y="6545263"/>
            <a:ext cx="31734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www.victoriabank.co.id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450850"/>
            <a:ext cx="9906000" cy="4603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5" name="Picture 10" descr="logo bank victoria horizontal merah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28000" y="109538"/>
            <a:ext cx="1643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8077200" y="439738"/>
            <a:ext cx="1828800" cy="444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35317-48FE-469E-BB60-A782CC6DFD09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0850"/>
            <a:ext cx="9906000" cy="4603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5" name="Picture 8" descr="logo bank victoria horizontal mera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0" y="109538"/>
            <a:ext cx="1643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11950" y="6545263"/>
            <a:ext cx="31734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www.victoriabank.co.id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77200" y="439738"/>
            <a:ext cx="1828800" cy="444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450850"/>
            <a:ext cx="9906000" cy="4603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9" name="Picture 12" descr="logo bank victoria horizontal merah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28000" y="109538"/>
            <a:ext cx="1643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6711950" y="6545263"/>
            <a:ext cx="31734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www.victoriabank.co.id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077200" y="431800"/>
            <a:ext cx="1828800" cy="904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0D706-917A-4DC4-8A6C-9F9E75AAD49B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E402B-B36F-4807-94DF-2DAD675AB1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11950" y="6545263"/>
            <a:ext cx="31734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www.victoriabank.co.id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6711950" y="6545263"/>
            <a:ext cx="31734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www.victoriabank.co.id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0850"/>
            <a:ext cx="9906000" cy="4603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7" name="Picture 10" descr="logo bank victoria horizontal merah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128000" y="109538"/>
            <a:ext cx="1643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6711950" y="6545263"/>
            <a:ext cx="31734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2"/>
              </a:rPr>
              <a:t>www.victoriabank.co.id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077200" y="431800"/>
            <a:ext cx="1828800" cy="904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C1F93-3D23-48EF-98C9-09172160239E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2B8B0-9390-43D0-93A8-0BA55DA4C9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86EA6-7E17-4D0A-868C-06F5261E3AFE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7235B-D2DF-4B01-9CF6-50B50CD678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AD25F-5A83-4054-903B-3242AFF6E4AE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34033-EBCE-4CB8-B332-CDD3CE33EE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50850"/>
            <a:ext cx="9906000" cy="4603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4" name="Picture 8" descr="logo bank victoria horizontal mera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0" y="109538"/>
            <a:ext cx="1643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11950" y="6545263"/>
            <a:ext cx="31734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www.victoriabank.co.id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450850"/>
            <a:ext cx="9906000" cy="4603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7" name="Picture 11" descr="logo bank victoria horizontal merah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28000" y="109538"/>
            <a:ext cx="1643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6711950" y="6545263"/>
            <a:ext cx="31734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www.victoriabank.co.id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D4BEC-0A62-4DF1-9C8A-D0A1B659103E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3D7BA-1C65-4884-82A0-561BC1FFD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0850"/>
            <a:ext cx="9906000" cy="4603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3" name="Picture 8" descr="logo bank victoria horizontal mera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0" y="109538"/>
            <a:ext cx="1643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11950" y="6545263"/>
            <a:ext cx="31734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www.victoriabank.co.id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77200" y="439738"/>
            <a:ext cx="1828800" cy="444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450850"/>
            <a:ext cx="9906000" cy="4603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7" name="Picture 12" descr="logo bank victoria horizontal merah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28000" y="109538"/>
            <a:ext cx="1643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6711950" y="6545263"/>
            <a:ext cx="31734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www.victoriabank.co.id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8077200" y="439738"/>
            <a:ext cx="1828800" cy="444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2132E-CD75-40EA-A8DA-9175D25E4CBB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EFA65-5ADF-4464-878A-37B86F1E16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0850"/>
            <a:ext cx="9906000" cy="4603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6" name="Picture 8" descr="logo bank victoria horizontal mera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0" y="109538"/>
            <a:ext cx="1643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11950" y="6545263"/>
            <a:ext cx="31734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www.victoriabank.co.id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77200" y="439738"/>
            <a:ext cx="1828800" cy="444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450850"/>
            <a:ext cx="9906000" cy="4603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" name="Picture 12" descr="logo bank victoria horizontal merah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28000" y="109538"/>
            <a:ext cx="1643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6711950" y="6545263"/>
            <a:ext cx="31734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www.victoriabank.co.id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077200" y="439738"/>
            <a:ext cx="1828800" cy="444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75188-CFD9-491F-9B43-EF4A6E0C5A64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673C6-BBB5-4A8A-9D20-4B66EA3D71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50850"/>
            <a:ext cx="9906000" cy="4603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6" name="Picture 8" descr="logo bank victoria horizontal merah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0" y="109538"/>
            <a:ext cx="1643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711950" y="6545263"/>
            <a:ext cx="31734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www.victoriabank.co.id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77200" y="439738"/>
            <a:ext cx="1828800" cy="444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450850"/>
            <a:ext cx="9906000" cy="46038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pic>
        <p:nvPicPr>
          <p:cNvPr id="10" name="Picture 12" descr="logo bank victoria horizontal merah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128000" y="109538"/>
            <a:ext cx="164306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 userDrawn="1"/>
        </p:nvSpPr>
        <p:spPr>
          <a:xfrm>
            <a:off x="6711950" y="6545263"/>
            <a:ext cx="31734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www.victoriabank.co.id</a:t>
            </a:r>
            <a:endParaRPr lang="en-US" sz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8077200" y="439738"/>
            <a:ext cx="1828800" cy="444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3911E-2B18-4A41-A408-B86192D00C97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F59AB-066A-4A44-97E3-440D2F38FA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D584FA2-E667-4F30-861E-53EA55A099C4}" type="datetimeFigureOut">
              <a:rPr lang="en-US"/>
              <a:pPr>
                <a:defRPr/>
              </a:pPr>
              <a:t>5/8/2019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99B281-3ACD-41B2-810F-E4DC36B601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" name="Picture 9" descr="Cover PPT v2.jp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221" y="0"/>
            <a:ext cx="9897557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84" r:id="rId1"/>
    <p:sldLayoutId id="2147484585" r:id="rId2"/>
    <p:sldLayoutId id="2147484586" r:id="rId3"/>
    <p:sldLayoutId id="2147484587" r:id="rId4"/>
    <p:sldLayoutId id="2147484588" r:id="rId5"/>
    <p:sldLayoutId id="2147484589" r:id="rId6"/>
    <p:sldLayoutId id="2147484590" r:id="rId7"/>
    <p:sldLayoutId id="2147484591" r:id="rId8"/>
    <p:sldLayoutId id="2147484592" r:id="rId9"/>
    <p:sldLayoutId id="2147484593" r:id="rId10"/>
    <p:sldLayoutId id="2147484594" r:id="rId11"/>
    <p:sldLayoutId id="2147484595" r:id="rId12"/>
    <p:sldLayoutId id="2147484596" r:id="rId13"/>
    <p:sldLayoutId id="2147484597" r:id="rId14"/>
    <p:sldLayoutId id="2147484598" r:id="rId15"/>
    <p:sldLayoutId id="2147484599" r:id="rId16"/>
    <p:sldLayoutId id="2147484600" r:id="rId17"/>
    <p:sldLayoutId id="2147484601" r:id="rId18"/>
  </p:sldLayoutIdLst>
  <p:transition spd="med">
    <p:wedg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Relationship Id="rId9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9.xml"/><Relationship Id="rId3" Type="http://schemas.openxmlformats.org/officeDocument/2006/relationships/chart" Target="../charts/chart14.xml"/><Relationship Id="rId7" Type="http://schemas.openxmlformats.org/officeDocument/2006/relationships/chart" Target="../charts/chart18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Relationship Id="rId9" Type="http://schemas.openxmlformats.org/officeDocument/2006/relationships/chart" Target="../charts/char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pn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5" Type="http://schemas.openxmlformats.org/officeDocument/2006/relationships/image" Target="../media/image48.jpe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03352" y="3562268"/>
            <a:ext cx="6029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Adobe Arabic" pitchFamily="18" charset="-78"/>
              </a:rPr>
              <a:t>Profil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Adobe Arabic" pitchFamily="18" charset="-78"/>
              </a:rPr>
              <a:t> Perusahaan &amp;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Adobe Arabic" pitchFamily="18" charset="-78"/>
              </a:rPr>
              <a:t>Kinerja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Adobe Arabic" pitchFamily="18" charset="-78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Adobe Arabic" pitchFamily="18" charset="-78"/>
              </a:rPr>
              <a:t>Keuangan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Adobe Arabic" pitchFamily="18" charset="-78"/>
            </a:endParaRPr>
          </a:p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Adobe Arabic" pitchFamily="18" charset="-78"/>
              </a:rPr>
              <a:t>30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Adobe Arabic" pitchFamily="18" charset="-78"/>
              </a:rPr>
              <a:t>Desember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itchFamily="34" charset="0"/>
                <a:cs typeface="Adobe Arabic" pitchFamily="18" charset="-78"/>
              </a:rPr>
              <a:t> 2018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  <a:cs typeface="Adobe Arabic" pitchFamily="18" charset="-78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0" y="0"/>
            <a:ext cx="59467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b="1" dirty="0" err="1" smtClean="0">
                <a:solidFill>
                  <a:srgbClr val="FF0000"/>
                </a:solidFill>
                <a:latin typeface="+mn-lt"/>
              </a:rPr>
              <a:t>Kinerja</a:t>
            </a:r>
            <a:r>
              <a:rPr lang="en-US" altLang="en-US" sz="2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+mn-lt"/>
              </a:rPr>
              <a:t>Keuangan</a:t>
            </a:r>
            <a:r>
              <a:rPr lang="en-US" altLang="en-US" sz="2000" b="1" dirty="0" smtClean="0">
                <a:solidFill>
                  <a:srgbClr val="FF0000"/>
                </a:solidFill>
                <a:latin typeface="+mn-lt"/>
              </a:rPr>
              <a:t> –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+mn-lt"/>
              </a:rPr>
              <a:t>Neraca</a:t>
            </a:r>
            <a:endParaRPr lang="en-US" altLang="en-US" sz="20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200877"/>
              </p:ext>
            </p:extLst>
          </p:nvPr>
        </p:nvGraphicFramePr>
        <p:xfrm>
          <a:off x="540296" y="882894"/>
          <a:ext cx="8805412" cy="2253033"/>
        </p:xfrm>
        <a:graphic>
          <a:graphicData uri="http://schemas.openxmlformats.org/drawingml/2006/table">
            <a:tbl>
              <a:tblPr/>
              <a:tblGrid>
                <a:gridCol w="28448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544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78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324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3242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3242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810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5033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err="1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Dalam</a:t>
                      </a:r>
                      <a:r>
                        <a:rPr lang="en-US" sz="13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300" b="1" i="0" u="none" strike="noStrike" dirty="0" err="1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Triliun</a:t>
                      </a:r>
                      <a:r>
                        <a:rPr lang="en-US" sz="13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300" b="1" i="0" u="none" strike="noStrike" dirty="0" err="1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Rp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3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Audited</a:t>
                      </a:r>
                      <a:endParaRPr lang="en-US" sz="1300" b="1" i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CAGR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33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2018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0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Aset</a:t>
                      </a:r>
                      <a:endParaRPr lang="en-US" sz="13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20.1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22.1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24.7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27.1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28.3</a:t>
                      </a:r>
                      <a:endParaRPr lang="en-US" sz="13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9.0%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Pinjaman</a:t>
                      </a:r>
                      <a:endParaRPr lang="en-US" sz="14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11.4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12.0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13.3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14.6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15.2</a:t>
                      </a:r>
                      <a:endParaRPr lang="en-US" sz="13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7.4%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Surat</a:t>
                      </a:r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Berharga</a:t>
                      </a:r>
                      <a:endParaRPr lang="en-US" sz="14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4.8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7.6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6.4</a:t>
                      </a:r>
                      <a:endParaRPr lang="en-US" sz="13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7.4%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0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Dana </a:t>
                      </a:r>
                      <a:r>
                        <a:rPr lang="en-US" sz="1400" b="1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Pihak</a:t>
                      </a:r>
                      <a:r>
                        <a:rPr lang="en-US" sz="1400" b="1" i="0" u="none" strike="noStrike" baseline="0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baseline="0" dirty="0" err="1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Ketiga</a:t>
                      </a:r>
                      <a:endParaRPr lang="en-US" sz="14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16.2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17.1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19.5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20.7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20.6</a:t>
                      </a:r>
                      <a:endParaRPr lang="en-US" sz="13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6.2%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0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    CASA</a:t>
                      </a:r>
                      <a:endParaRPr lang="en-US" sz="14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3.5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3.3</a:t>
                      </a:r>
                      <a:endParaRPr lang="en-US" sz="13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22.2%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0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en-US" sz="1400" b="1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Deposito</a:t>
                      </a:r>
                      <a:endParaRPr lang="en-US" sz="14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14.6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15.6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17.4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17.2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17.2</a:t>
                      </a:r>
                      <a:endParaRPr lang="en-US" sz="13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033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Ekuitas</a:t>
                      </a:r>
                      <a:endParaRPr lang="en-US" sz="14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2.1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2.6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2.8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13.5%</a:t>
                      </a:r>
                      <a:endParaRPr lang="en-US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2476562"/>
              </p:ext>
            </p:extLst>
          </p:nvPr>
        </p:nvGraphicFramePr>
        <p:xfrm>
          <a:off x="426384" y="3305175"/>
          <a:ext cx="2104464" cy="1515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944671"/>
              </p:ext>
            </p:extLst>
          </p:nvPr>
        </p:nvGraphicFramePr>
        <p:xfrm>
          <a:off x="2622177" y="3295650"/>
          <a:ext cx="2207559" cy="1515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7417726"/>
              </p:ext>
            </p:extLst>
          </p:nvPr>
        </p:nvGraphicFramePr>
        <p:xfrm>
          <a:off x="4923398" y="3292823"/>
          <a:ext cx="2046754" cy="1528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612113"/>
              </p:ext>
            </p:extLst>
          </p:nvPr>
        </p:nvGraphicFramePr>
        <p:xfrm>
          <a:off x="6996390" y="3292300"/>
          <a:ext cx="2387975" cy="1509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6172349"/>
              </p:ext>
            </p:extLst>
          </p:nvPr>
        </p:nvGraphicFramePr>
        <p:xfrm>
          <a:off x="581026" y="5088309"/>
          <a:ext cx="2786342" cy="133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5281541"/>
              </p:ext>
            </p:extLst>
          </p:nvPr>
        </p:nvGraphicFramePr>
        <p:xfrm>
          <a:off x="6527426" y="5110722"/>
          <a:ext cx="2566148" cy="1345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013123"/>
              </p:ext>
            </p:extLst>
          </p:nvPr>
        </p:nvGraphicFramePr>
        <p:xfrm>
          <a:off x="3481880" y="4967287"/>
          <a:ext cx="2713639" cy="1343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" name="Rectangle 1"/>
          <p:cNvSpPr/>
          <p:nvPr/>
        </p:nvSpPr>
        <p:spPr>
          <a:xfrm>
            <a:off x="3873500" y="6400800"/>
            <a:ext cx="152400" cy="1397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00500" y="6362700"/>
            <a:ext cx="1155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/>
              <a:t>IBMB User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9609092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0"/>
            <a:ext cx="62620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000" b="1" dirty="0" err="1" smtClean="0">
                <a:solidFill>
                  <a:srgbClr val="FF0000"/>
                </a:solidFill>
                <a:latin typeface="+mn-lt"/>
              </a:rPr>
              <a:t>Kinerja</a:t>
            </a:r>
            <a:r>
              <a:rPr lang="en-US" altLang="en-US" sz="2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+mn-lt"/>
              </a:rPr>
              <a:t>Keuangan</a:t>
            </a:r>
            <a:r>
              <a:rPr lang="en-US" altLang="en-US" sz="2000" b="1" dirty="0" smtClean="0">
                <a:solidFill>
                  <a:srgbClr val="FF0000"/>
                </a:solidFill>
                <a:latin typeface="+mn-lt"/>
              </a:rPr>
              <a:t> –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+mn-lt"/>
              </a:rPr>
              <a:t>Laporan</a:t>
            </a:r>
            <a:r>
              <a:rPr lang="en-US" altLang="en-US" sz="2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+mn-lt"/>
              </a:rPr>
              <a:t>Laba</a:t>
            </a:r>
            <a:r>
              <a:rPr lang="en-US" altLang="en-US" sz="2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+mn-lt"/>
              </a:rPr>
              <a:t>Rugi</a:t>
            </a:r>
            <a:endParaRPr lang="en-US" altLang="en-US" sz="20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774645"/>
              </p:ext>
            </p:extLst>
          </p:nvPr>
        </p:nvGraphicFramePr>
        <p:xfrm>
          <a:off x="445628" y="1039906"/>
          <a:ext cx="8957074" cy="2556364"/>
        </p:xfrm>
        <a:graphic>
          <a:graphicData uri="http://schemas.openxmlformats.org/drawingml/2006/table">
            <a:tbl>
              <a:tblPr/>
              <a:tblGrid>
                <a:gridCol w="28938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70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455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5020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502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502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9617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9864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err="1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Dalam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Miliar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Rp</a:t>
                      </a:r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.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Audited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CAGR</a:t>
                      </a: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25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2018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2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Pendapatan</a:t>
                      </a:r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Bunga</a:t>
                      </a:r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Bersih</a:t>
                      </a:r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1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(NII)</a:t>
                      </a:r>
                      <a:endParaRPr lang="en-US" sz="1400" b="1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196.0</a:t>
                      </a: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246.0</a:t>
                      </a: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205.6</a:t>
                      </a: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408.1</a:t>
                      </a: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398.6</a:t>
                      </a:r>
                      <a:endParaRPr lang="en-US" sz="14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19.4%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2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1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Fee based income</a:t>
                      </a:r>
                      <a:endParaRPr lang="en-US" sz="1400" b="1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229.0</a:t>
                      </a: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276.0</a:t>
                      </a: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385.3</a:t>
                      </a: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412.4</a:t>
                      </a: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280.9</a:t>
                      </a:r>
                      <a:endParaRPr lang="en-US" sz="14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5.2%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2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Biaya</a:t>
                      </a:r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1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Overhead</a:t>
                      </a:r>
                      <a:endParaRPr lang="en-US" sz="1400" b="1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267.6</a:t>
                      </a: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276.1</a:t>
                      </a: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301.2</a:t>
                      </a: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315.8</a:t>
                      </a: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358.6</a:t>
                      </a:r>
                      <a:endParaRPr lang="en-US" sz="14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7.6%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2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Pendapatan</a:t>
                      </a:r>
                      <a:r>
                        <a:rPr lang="en-US" sz="1400" b="1" i="0" u="none" strike="noStrike" baseline="0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baseline="0" dirty="0" err="1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Operasional</a:t>
                      </a:r>
                      <a:endParaRPr lang="en-US" sz="14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157.4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245.9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289.7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504.7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320.9</a:t>
                      </a:r>
                      <a:endParaRPr lang="en-US" sz="14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28.40%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2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Biaya</a:t>
                      </a:r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 CKPN</a:t>
                      </a:r>
                      <a:endParaRPr lang="en-US" sz="14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21.8</a:t>
                      </a: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124.7</a:t>
                      </a: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154.9</a:t>
                      </a: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364.9</a:t>
                      </a: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326.5</a:t>
                      </a:r>
                      <a:endParaRPr lang="en-US" sz="14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96.8%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253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Laba</a:t>
                      </a:r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bersih</a:t>
                      </a:r>
                      <a:endParaRPr lang="en-US" sz="14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127.0</a:t>
                      </a: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103.4</a:t>
                      </a: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118.8</a:t>
                      </a: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131.4</a:t>
                      </a: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79.1</a:t>
                      </a:r>
                      <a:endParaRPr lang="en-US" sz="14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-11.2%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347382" y="3983690"/>
          <a:ext cx="2104464" cy="226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244706"/>
              </p:ext>
            </p:extLst>
          </p:nvPr>
        </p:nvGraphicFramePr>
        <p:xfrm>
          <a:off x="2577352" y="3970803"/>
          <a:ext cx="2207559" cy="226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193419"/>
              </p:ext>
            </p:extLst>
          </p:nvPr>
        </p:nvGraphicFramePr>
        <p:xfrm>
          <a:off x="4899771" y="3983691"/>
          <a:ext cx="2103904" cy="2332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8538833"/>
              </p:ext>
            </p:extLst>
          </p:nvPr>
        </p:nvGraphicFramePr>
        <p:xfrm>
          <a:off x="7194176" y="4001059"/>
          <a:ext cx="2364441" cy="2313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93719439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19826" y="0"/>
            <a:ext cx="5329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b="1" dirty="0" err="1" smtClean="0">
                <a:solidFill>
                  <a:srgbClr val="FF0000"/>
                </a:solidFill>
                <a:latin typeface="+mn-lt"/>
              </a:rPr>
              <a:t>Rasio</a:t>
            </a:r>
            <a:r>
              <a:rPr lang="en-US" altLang="en-US" sz="2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000" b="1" smtClean="0">
                <a:solidFill>
                  <a:srgbClr val="FF0000"/>
                </a:solidFill>
                <a:latin typeface="+mn-lt"/>
              </a:rPr>
              <a:t>Keuangan</a:t>
            </a:r>
            <a:endParaRPr lang="en-US" altLang="en-US" sz="20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515414"/>
              </p:ext>
            </p:extLst>
          </p:nvPr>
        </p:nvGraphicFramePr>
        <p:xfrm>
          <a:off x="777453" y="860611"/>
          <a:ext cx="7964212" cy="2665824"/>
        </p:xfrm>
        <a:graphic>
          <a:graphicData uri="http://schemas.openxmlformats.org/drawingml/2006/table">
            <a:tbl>
              <a:tblPr/>
              <a:tblGrid>
                <a:gridCol w="23982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58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62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12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129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312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1482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%  </a:t>
                      </a: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en-US" sz="1400" b="1" i="1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Audited</a:t>
                      </a:r>
                      <a:endParaRPr lang="en-US" sz="1400" b="1" i="1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48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libri" panose="020F0502020204030204" pitchFamily="34" charset="0"/>
                        </a:rPr>
                        <a:t>2018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ctr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48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Permodalan</a:t>
                      </a:r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1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(CAR)</a:t>
                      </a:r>
                      <a:endParaRPr lang="en-US" sz="1400" b="1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18.35%</a:t>
                      </a: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19.30%</a:t>
                      </a: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24.58%</a:t>
                      </a: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18.17%</a:t>
                      </a: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16.73%</a:t>
                      </a:r>
                      <a:endParaRPr lang="en-US" sz="14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48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1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Return on Assets</a:t>
                      </a:r>
                      <a:r>
                        <a:rPr lang="en-US" sz="1400" b="1" i="0" u="none" strike="noStrike" baseline="0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1" u="none" strike="noStrike" baseline="0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400" b="1" i="1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ROA)</a:t>
                      </a:r>
                      <a:endParaRPr lang="en-US" sz="1400" b="1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0.80%</a:t>
                      </a: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0.65%</a:t>
                      </a: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0.52%</a:t>
                      </a: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0.64%</a:t>
                      </a: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0.33%</a:t>
                      </a:r>
                      <a:endParaRPr lang="en-US" sz="14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48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1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Return on Equity</a:t>
                      </a:r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1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(ROE)</a:t>
                      </a:r>
                      <a:endParaRPr lang="en-US" sz="1400" b="1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7.62%</a:t>
                      </a: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6.73%</a:t>
                      </a: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4.79%</a:t>
                      </a: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5.52%</a:t>
                      </a: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3.41%</a:t>
                      </a:r>
                      <a:endParaRPr lang="en-US" sz="14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88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Pendapatan</a:t>
                      </a:r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Bunga</a:t>
                      </a:r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err="1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Bersih</a:t>
                      </a:r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1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(NIM)</a:t>
                      </a:r>
                      <a:endParaRPr lang="en-US" sz="1400" b="1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1.88%</a:t>
                      </a: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2.08%</a:t>
                      </a: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1.53%</a:t>
                      </a: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2.13%</a:t>
                      </a: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1.82%</a:t>
                      </a:r>
                      <a:endParaRPr lang="en-US" sz="14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48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NIM</a:t>
                      </a:r>
                      <a:endParaRPr lang="en-US" sz="1400" b="1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2.12%</a:t>
                      </a:r>
                      <a:endParaRPr lang="en-US" sz="14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2.67%</a:t>
                      </a:r>
                      <a:endParaRPr lang="en-US" sz="14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2.27%</a:t>
                      </a: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2.91%</a:t>
                      </a: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2.30%</a:t>
                      </a:r>
                      <a:endParaRPr lang="en-US" sz="14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48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BOPO</a:t>
                      </a:r>
                      <a:endParaRPr lang="en-US" sz="14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93.25%</a:t>
                      </a: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93.89%</a:t>
                      </a: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94.30%</a:t>
                      </a: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94.53%</a:t>
                      </a: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100.24%</a:t>
                      </a:r>
                      <a:endParaRPr lang="en-US" sz="14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48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1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Cost to Income</a:t>
                      </a:r>
                      <a:endParaRPr lang="en-US" sz="1400" b="1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62.90%</a:t>
                      </a:r>
                      <a:endParaRPr lang="en-US" sz="14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51.84%</a:t>
                      </a:r>
                      <a:endParaRPr lang="en-US" sz="14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54.46%</a:t>
                      </a:r>
                      <a:endParaRPr lang="en-US" sz="14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38.48%</a:t>
                      </a:r>
                      <a:endParaRPr lang="en-US" sz="14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51.72%</a:t>
                      </a:r>
                      <a:endParaRPr lang="en-US" sz="14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48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1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Loan to Funding (LFR)</a:t>
                      </a:r>
                      <a:endParaRPr lang="en-US" sz="1400" b="1" i="1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70.25%</a:t>
                      </a: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70.17%</a:t>
                      </a: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67.80%</a:t>
                      </a: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69.65%</a:t>
                      </a: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72.32%</a:t>
                      </a:r>
                      <a:endParaRPr lang="en-US" sz="14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48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NPL </a:t>
                      </a:r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Gross</a:t>
                      </a:r>
                      <a:endParaRPr lang="en-US" sz="14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3.52%</a:t>
                      </a: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4.48%</a:t>
                      </a: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3.89%</a:t>
                      </a: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3.05%</a:t>
                      </a: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3.48%</a:t>
                      </a:r>
                      <a:endParaRPr lang="en-US" sz="14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48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NPL </a:t>
                      </a:r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Net</a:t>
                      </a:r>
                      <a:endParaRPr lang="en-US" sz="14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2.61%</a:t>
                      </a: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3.93%</a:t>
                      </a: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2.37%</a:t>
                      </a: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2.32%</a:t>
                      </a: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dirty="0" smtClean="0">
                          <a:solidFill>
                            <a:srgbClr val="7F7F7F"/>
                          </a:solidFill>
                          <a:effectLst/>
                          <a:latin typeface="Calibri" panose="020F0502020204030204" pitchFamily="34" charset="0"/>
                        </a:rPr>
                        <a:t>1.90%</a:t>
                      </a:r>
                      <a:endParaRPr lang="en-US" sz="1400" b="1" i="0" u="none" strike="noStrike" dirty="0">
                        <a:solidFill>
                          <a:srgbClr val="7F7F7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92" marR="8792" marT="8792" marB="0" anchor="b">
                    <a:lnL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5651309"/>
              </p:ext>
            </p:extLst>
          </p:nvPr>
        </p:nvGraphicFramePr>
        <p:xfrm>
          <a:off x="470647" y="3533775"/>
          <a:ext cx="2205317" cy="1699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077625"/>
              </p:ext>
            </p:extLst>
          </p:nvPr>
        </p:nvGraphicFramePr>
        <p:xfrm>
          <a:off x="2675964" y="3533775"/>
          <a:ext cx="2355477" cy="1699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7313893"/>
              </p:ext>
            </p:extLst>
          </p:nvPr>
        </p:nvGraphicFramePr>
        <p:xfrm>
          <a:off x="5042647" y="3533775"/>
          <a:ext cx="2195232" cy="1699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832101"/>
              </p:ext>
            </p:extLst>
          </p:nvPr>
        </p:nvGraphicFramePr>
        <p:xfrm>
          <a:off x="7228354" y="3533775"/>
          <a:ext cx="2150969" cy="1699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3078499"/>
              </p:ext>
            </p:extLst>
          </p:nvPr>
        </p:nvGraphicFramePr>
        <p:xfrm>
          <a:off x="470647" y="5140362"/>
          <a:ext cx="2205317" cy="1567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2536906"/>
              </p:ext>
            </p:extLst>
          </p:nvPr>
        </p:nvGraphicFramePr>
        <p:xfrm>
          <a:off x="2675964" y="5140362"/>
          <a:ext cx="2344271" cy="1567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7049218"/>
              </p:ext>
            </p:extLst>
          </p:nvPr>
        </p:nvGraphicFramePr>
        <p:xfrm>
          <a:off x="5020235" y="5140362"/>
          <a:ext cx="2208852" cy="1567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059274"/>
              </p:ext>
            </p:extLst>
          </p:nvPr>
        </p:nvGraphicFramePr>
        <p:xfrm>
          <a:off x="7177799" y="5140362"/>
          <a:ext cx="2257554" cy="1567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1" name="Rectangle 20"/>
          <p:cNvSpPr/>
          <p:nvPr/>
        </p:nvSpPr>
        <p:spPr>
          <a:xfrm>
            <a:off x="7038975" y="6624796"/>
            <a:ext cx="2800350" cy="166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7916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88166" y="27346"/>
            <a:ext cx="4538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b="1" dirty="0" err="1" smtClean="0">
                <a:solidFill>
                  <a:srgbClr val="FF0000"/>
                </a:solidFill>
                <a:latin typeface="+mn-lt"/>
              </a:rPr>
              <a:t>Penghargaan</a:t>
            </a:r>
            <a:endParaRPr lang="en-US" altLang="en-US" sz="2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026" name="Picture 2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8"/>
          <a:stretch>
            <a:fillRect/>
          </a:stretch>
        </p:blipFill>
        <p:spPr bwMode="auto">
          <a:xfrm>
            <a:off x="188166" y="4085394"/>
            <a:ext cx="9353571" cy="2180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061407" y="3673600"/>
            <a:ext cx="56070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1600" b="1" dirty="0" err="1">
                <a:solidFill>
                  <a:srgbClr val="FF0000"/>
                </a:solidFill>
              </a:rPr>
              <a:t>Penghargaan</a:t>
            </a:r>
            <a:r>
              <a:rPr lang="en-US" altLang="en-US" sz="1600" b="1" dirty="0">
                <a:solidFill>
                  <a:srgbClr val="FF0000"/>
                </a:solidFill>
              </a:rPr>
              <a:t> yang </a:t>
            </a:r>
            <a:r>
              <a:rPr lang="en-US" altLang="en-US" sz="1600" b="1" dirty="0" err="1">
                <a:solidFill>
                  <a:srgbClr val="FF0000"/>
                </a:solidFill>
              </a:rPr>
              <a:t>Diterima</a:t>
            </a:r>
            <a:r>
              <a:rPr lang="en-US" altLang="en-US" sz="1600" b="1" dirty="0">
                <a:solidFill>
                  <a:srgbClr val="FF0000"/>
                </a:solidFill>
              </a:rPr>
              <a:t> di </a:t>
            </a:r>
            <a:r>
              <a:rPr lang="en-US" altLang="en-US" sz="1600" b="1" dirty="0" err="1">
                <a:solidFill>
                  <a:srgbClr val="FF0000"/>
                </a:solidFill>
              </a:rPr>
              <a:t>Tahun</a:t>
            </a:r>
            <a:r>
              <a:rPr lang="en-US" altLang="en-US" sz="1600" b="1" dirty="0">
                <a:solidFill>
                  <a:srgbClr val="FF0000"/>
                </a:solidFill>
              </a:rPr>
              <a:t> 2016 - 2017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595620" y="691610"/>
            <a:ext cx="45386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1600" b="1" dirty="0" err="1">
                <a:solidFill>
                  <a:srgbClr val="FF0000"/>
                </a:solidFill>
              </a:rPr>
              <a:t>Penghargaan</a:t>
            </a:r>
            <a:r>
              <a:rPr lang="en-US" altLang="en-US" sz="1600" b="1" dirty="0">
                <a:solidFill>
                  <a:srgbClr val="FF0000"/>
                </a:solidFill>
              </a:rPr>
              <a:t> yang </a:t>
            </a:r>
            <a:r>
              <a:rPr lang="en-US" altLang="en-US" sz="1600" b="1" dirty="0" err="1" smtClean="0">
                <a:solidFill>
                  <a:srgbClr val="FF0000"/>
                </a:solidFill>
              </a:rPr>
              <a:t>diterima</a:t>
            </a:r>
            <a:r>
              <a:rPr lang="en-US" altLang="en-US" sz="1600" b="1" dirty="0" smtClean="0">
                <a:solidFill>
                  <a:srgbClr val="FF0000"/>
                </a:solidFill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</a:rPr>
              <a:t>di </a:t>
            </a:r>
            <a:r>
              <a:rPr lang="en-US" altLang="en-US" sz="1600" b="1" dirty="0" err="1">
                <a:solidFill>
                  <a:srgbClr val="FF0000"/>
                </a:solidFill>
              </a:rPr>
              <a:t>Tahun</a:t>
            </a:r>
            <a:r>
              <a:rPr lang="en-US" altLang="en-US" sz="1600" b="1" dirty="0">
                <a:solidFill>
                  <a:srgbClr val="FF0000"/>
                </a:solidFill>
              </a:rPr>
              <a:t> 2018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520" y="1172750"/>
            <a:ext cx="2479081" cy="1772156"/>
          </a:xfrm>
          <a:prstGeom prst="rect">
            <a:avLst/>
          </a:prstGeom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624441" y="3009095"/>
            <a:ext cx="53292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en-US" sz="1200" b="1" dirty="0" smtClean="0">
                <a:latin typeface="+mn-lt"/>
              </a:rPr>
              <a:t>INDONESIA BANKING AWARD 2018</a:t>
            </a:r>
          </a:p>
          <a:p>
            <a:pPr algn="ctr">
              <a:defRPr/>
            </a:pPr>
            <a:r>
              <a:rPr lang="en-US" altLang="en-US" sz="1200" b="1" dirty="0" smtClean="0">
                <a:latin typeface="+mn-lt"/>
              </a:rPr>
              <a:t>BEST PRODUCTIVITY BANK 2018</a:t>
            </a:r>
          </a:p>
          <a:p>
            <a:pPr algn="ctr">
              <a:defRPr/>
            </a:pPr>
            <a:r>
              <a:rPr lang="en-US" altLang="en-US" sz="1200" b="1" dirty="0" smtClean="0">
                <a:latin typeface="+mn-lt"/>
              </a:rPr>
              <a:t>TEMPO MEDIA GROUP</a:t>
            </a:r>
            <a:endParaRPr lang="en-US" altLang="en-US" sz="1200" b="1" dirty="0">
              <a:latin typeface="+mn-lt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88166" y="3028814"/>
            <a:ext cx="53292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 dirty="0" smtClean="0">
                <a:latin typeface="+mn-lt"/>
              </a:rPr>
              <a:t>BANK DENGAN PREDIKAT “SEHAT“ (SOUND) </a:t>
            </a:r>
          </a:p>
          <a:p>
            <a:pPr algn="ctr"/>
            <a:r>
              <a:rPr lang="en-US" sz="1200" b="1" dirty="0" smtClean="0">
                <a:latin typeface="+mn-lt"/>
              </a:rPr>
              <a:t>KATEGORI BUKU 2 DENGAN ASET DIATAS RP. 20 TRILIUN</a:t>
            </a:r>
          </a:p>
          <a:p>
            <a:pPr algn="ctr"/>
            <a:r>
              <a:rPr lang="en-US" sz="1200" b="1" dirty="0" smtClean="0">
                <a:effectLst/>
                <a:latin typeface="+mn-lt"/>
              </a:rPr>
              <a:t>WARTA EKONOMI</a:t>
            </a:r>
            <a:endParaRPr lang="en-US" sz="1200" b="1" dirty="0">
              <a:effectLst/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257" y="1155849"/>
            <a:ext cx="2473054" cy="185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148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Box 3"/>
          <p:cNvSpPr txBox="1">
            <a:spLocks noChangeArrowheads="1"/>
          </p:cNvSpPr>
          <p:nvPr/>
        </p:nvSpPr>
        <p:spPr bwMode="auto">
          <a:xfrm>
            <a:off x="106363" y="506413"/>
            <a:ext cx="9731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400" i="1" dirty="0" smtClean="0">
                <a:latin typeface="Candara" pitchFamily="34" charset="0"/>
              </a:rPr>
              <a:t>Selama lebih kurang 10 tahun terakhir, Bank Victoria selalu konsisten mendapatkan penghargaan di berbagai aspek baik terkait dengan aspek keuangan maupun non keuangan</a:t>
            </a:r>
            <a:r>
              <a:rPr lang="id-ID" sz="1400" i="1" dirty="0">
                <a:latin typeface="Candara" pitchFamily="34" charset="0"/>
              </a:rPr>
              <a:t>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650" y="947738"/>
            <a:ext cx="7405688" cy="60349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978408" indent="-1146175" algn="just">
              <a:spcBef>
                <a:spcPts val="100"/>
              </a:spcBef>
              <a:tabLst>
                <a:tab pos="795528" algn="l"/>
                <a:tab pos="886968" algn="l"/>
                <a:tab pos="978408" algn="l"/>
              </a:tabLst>
              <a:defRPr/>
            </a:pPr>
            <a:r>
              <a:rPr lang="id-ID" sz="1100" b="1" u="sng" dirty="0" smtClean="0">
                <a:solidFill>
                  <a:srgbClr val="000000"/>
                </a:solidFill>
                <a:latin typeface="+mj-lt"/>
              </a:rPr>
              <a:t>Tahun </a:t>
            </a:r>
            <a:r>
              <a:rPr lang="en-US" sz="1100" b="1" u="sng" dirty="0" smtClean="0">
                <a:solidFill>
                  <a:srgbClr val="000000"/>
                </a:solidFill>
                <a:latin typeface="+mj-lt"/>
              </a:rPr>
              <a:t>2018</a:t>
            </a:r>
            <a:r>
              <a:rPr lang="id-ID" sz="1100" dirty="0" smtClean="0">
                <a:solidFill>
                  <a:srgbClr val="000000"/>
                </a:solidFill>
                <a:latin typeface="+mj-lt"/>
              </a:rPr>
              <a:t>	:	</a:t>
            </a:r>
            <a:r>
              <a:rPr lang="id-ID" sz="1100" b="1" dirty="0" smtClean="0">
                <a:latin typeface="+mj-lt"/>
              </a:rPr>
              <a:t>- </a:t>
            </a:r>
            <a:r>
              <a:rPr lang="id-ID" sz="1100" b="1" dirty="0">
                <a:latin typeface="+mj-lt"/>
              </a:rPr>
              <a:t>	Bank Dengan Predikat “Sehat“ (Sound) Kategori Buku 2 Dengan Aset Diatas Rp. 20 Triliun oleh Warta Ekonomi</a:t>
            </a:r>
            <a:endParaRPr lang="en-US" sz="1100" b="1" dirty="0" smtClean="0">
              <a:latin typeface="+mj-lt"/>
            </a:endParaRPr>
          </a:p>
          <a:p>
            <a:pPr marL="978408" indent="-1146175" algn="just">
              <a:spcBef>
                <a:spcPts val="100"/>
              </a:spcBef>
              <a:tabLst>
                <a:tab pos="795528" algn="l"/>
                <a:tab pos="886968" algn="l"/>
                <a:tab pos="978408" algn="l"/>
              </a:tabLst>
              <a:defRPr/>
            </a:pPr>
            <a:r>
              <a:rPr lang="en-US" sz="1100" b="1" dirty="0" smtClean="0">
                <a:solidFill>
                  <a:srgbClr val="000000"/>
                </a:solidFill>
                <a:latin typeface="Calibri"/>
              </a:rPr>
              <a:t>		-	Indonesia Banking Award 2018, Best Productivity Bank </a:t>
            </a:r>
            <a:r>
              <a:rPr lang="en-US" sz="1100" b="1" dirty="0" err="1" smtClean="0">
                <a:solidFill>
                  <a:srgbClr val="000000"/>
                </a:solidFill>
                <a:latin typeface="Calibri"/>
              </a:rPr>
              <a:t>dari</a:t>
            </a:r>
            <a:r>
              <a:rPr lang="en-US" sz="1100" b="1" dirty="0" smtClean="0">
                <a:solidFill>
                  <a:srgbClr val="000000"/>
                </a:solidFill>
                <a:latin typeface="Calibri"/>
              </a:rPr>
              <a:t> Tempo Media Group</a:t>
            </a:r>
          </a:p>
          <a:p>
            <a:pPr marL="978408" indent="-1146175" algn="just">
              <a:spcBef>
                <a:spcPts val="100"/>
              </a:spcBef>
              <a:tabLst>
                <a:tab pos="795528" algn="l"/>
                <a:tab pos="886968" algn="l"/>
                <a:tab pos="978408" algn="l"/>
              </a:tabLst>
              <a:defRPr/>
            </a:pPr>
            <a:r>
              <a:rPr lang="id-ID" sz="1100" u="sng" dirty="0" smtClean="0">
                <a:solidFill>
                  <a:srgbClr val="000000"/>
                </a:solidFill>
                <a:latin typeface="Calibri"/>
              </a:rPr>
              <a:t>Tahun 201</a:t>
            </a:r>
            <a:r>
              <a:rPr lang="en-US" sz="1100" u="sng" dirty="0" smtClean="0">
                <a:solidFill>
                  <a:srgbClr val="000000"/>
                </a:solidFill>
                <a:latin typeface="Calibri"/>
              </a:rPr>
              <a:t>7</a:t>
            </a:r>
            <a:r>
              <a:rPr lang="id-ID" sz="1100" dirty="0" smtClean="0">
                <a:solidFill>
                  <a:srgbClr val="000000"/>
                </a:solidFill>
                <a:latin typeface="Calibri"/>
              </a:rPr>
              <a:t>	: </a:t>
            </a:r>
            <a:r>
              <a:rPr lang="en-US" sz="11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d-ID" sz="1100" b="1" dirty="0" smtClean="0">
                <a:solidFill>
                  <a:srgbClr val="000000"/>
                </a:solidFill>
                <a:latin typeface="Calibri"/>
              </a:rPr>
              <a:t>-	</a:t>
            </a:r>
            <a:r>
              <a:rPr lang="en-US" sz="1100" dirty="0" err="1" smtClean="0">
                <a:solidFill>
                  <a:srgbClr val="000000"/>
                </a:solidFill>
                <a:latin typeface="Calibri"/>
              </a:rPr>
              <a:t>Peringkat</a:t>
            </a:r>
            <a:r>
              <a:rPr lang="en-US" sz="1100" dirty="0" smtClean="0">
                <a:solidFill>
                  <a:srgbClr val="000000"/>
                </a:solidFill>
                <a:latin typeface="Calibri"/>
              </a:rPr>
              <a:t> 2 </a:t>
            </a:r>
            <a:r>
              <a:rPr lang="en-US" sz="1100" dirty="0" err="1" smtClean="0">
                <a:solidFill>
                  <a:srgbClr val="000000"/>
                </a:solidFill>
                <a:latin typeface="Calibri"/>
              </a:rPr>
              <a:t>Kategori</a:t>
            </a:r>
            <a:r>
              <a:rPr lang="en-US" sz="1100" dirty="0" smtClean="0">
                <a:solidFill>
                  <a:srgbClr val="000000"/>
                </a:solidFill>
                <a:latin typeface="Calibri"/>
              </a:rPr>
              <a:t> Private </a:t>
            </a:r>
            <a:r>
              <a:rPr lang="en-US" sz="1100" dirty="0" err="1" smtClean="0">
                <a:solidFill>
                  <a:srgbClr val="000000"/>
                </a:solidFill>
                <a:latin typeface="Calibri"/>
              </a:rPr>
              <a:t>Keuangan</a:t>
            </a:r>
            <a:r>
              <a:rPr lang="en-US" sz="1100" dirty="0" smtClean="0">
                <a:solidFill>
                  <a:srgbClr val="000000"/>
                </a:solidFill>
                <a:latin typeface="Calibri"/>
              </a:rPr>
              <a:t> – Listed </a:t>
            </a:r>
            <a:r>
              <a:rPr lang="en-US" sz="1100" dirty="0" err="1" smtClean="0">
                <a:solidFill>
                  <a:srgbClr val="000000"/>
                </a:solidFill>
                <a:latin typeface="Calibri"/>
              </a:rPr>
              <a:t>Penghargaan</a:t>
            </a:r>
            <a:r>
              <a:rPr lang="en-US" sz="11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Calibri"/>
              </a:rPr>
              <a:t>Laporan</a:t>
            </a:r>
            <a:r>
              <a:rPr lang="en-US" sz="11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Calibri"/>
              </a:rPr>
              <a:t>Tahunan</a:t>
            </a:r>
            <a:r>
              <a:rPr lang="en-US" sz="1100" dirty="0" smtClean="0">
                <a:solidFill>
                  <a:srgbClr val="000000"/>
                </a:solidFill>
                <a:latin typeface="Calibri"/>
              </a:rPr>
              <a:t> 2016.</a:t>
            </a:r>
          </a:p>
          <a:p>
            <a:pPr marL="978408" indent="-1146175" algn="just">
              <a:spcBef>
                <a:spcPts val="100"/>
              </a:spcBef>
              <a:tabLst>
                <a:tab pos="795528" algn="l"/>
                <a:tab pos="886968" algn="l"/>
                <a:tab pos="978408" algn="l"/>
              </a:tabLst>
              <a:defRPr/>
            </a:pPr>
            <a:r>
              <a:rPr lang="en-US" sz="1100" dirty="0" smtClean="0">
                <a:solidFill>
                  <a:srgbClr val="000000"/>
                </a:solidFill>
                <a:latin typeface="Calibri"/>
              </a:rPr>
              <a:t>		</a:t>
            </a:r>
            <a:r>
              <a:rPr lang="id-ID" sz="1100" dirty="0" smtClean="0">
                <a:solidFill>
                  <a:srgbClr val="000000"/>
                </a:solidFill>
                <a:latin typeface="Calibri"/>
              </a:rPr>
              <a:t>-	</a:t>
            </a:r>
            <a:r>
              <a:rPr lang="en-US" sz="1100" dirty="0" smtClean="0">
                <a:solidFill>
                  <a:srgbClr val="000000"/>
                </a:solidFill>
                <a:latin typeface="Calibri"/>
              </a:rPr>
              <a:t>Indonesia Banking Award 2017, Best Bank in Productivity </a:t>
            </a:r>
            <a:r>
              <a:rPr lang="en-US" sz="1100" dirty="0" err="1" smtClean="0">
                <a:solidFill>
                  <a:srgbClr val="000000"/>
                </a:solidFill>
                <a:latin typeface="Calibri"/>
              </a:rPr>
              <a:t>dari</a:t>
            </a:r>
            <a:r>
              <a:rPr lang="en-US" sz="1100" dirty="0" smtClean="0">
                <a:solidFill>
                  <a:srgbClr val="000000"/>
                </a:solidFill>
                <a:latin typeface="Calibri"/>
              </a:rPr>
              <a:t> Tempo Media Group</a:t>
            </a:r>
          </a:p>
          <a:p>
            <a:pPr marL="978408" indent="-1146175" algn="just">
              <a:spcBef>
                <a:spcPts val="100"/>
              </a:spcBef>
              <a:tabLst>
                <a:tab pos="795528" algn="l"/>
                <a:tab pos="886968" algn="l"/>
                <a:tab pos="978408" algn="l"/>
              </a:tabLst>
              <a:defRPr/>
            </a:pPr>
            <a:r>
              <a:rPr lang="id-ID" sz="1100" u="sng" dirty="0" smtClean="0">
                <a:solidFill>
                  <a:srgbClr val="000000"/>
                </a:solidFill>
                <a:latin typeface="Calibri"/>
              </a:rPr>
              <a:t>Tahun 201</a:t>
            </a:r>
            <a:r>
              <a:rPr lang="en-US" sz="1100" u="sng" dirty="0" smtClean="0">
                <a:solidFill>
                  <a:srgbClr val="000000"/>
                </a:solidFill>
                <a:latin typeface="Calibri"/>
              </a:rPr>
              <a:t>6</a:t>
            </a:r>
            <a:r>
              <a:rPr lang="id-ID" sz="1100" dirty="0" smtClean="0">
                <a:solidFill>
                  <a:srgbClr val="000000"/>
                </a:solidFill>
                <a:latin typeface="Calibri"/>
              </a:rPr>
              <a:t>	:	-	</a:t>
            </a:r>
            <a:r>
              <a:rPr lang="en-US" sz="1100" dirty="0" smtClean="0">
                <a:solidFill>
                  <a:srgbClr val="000000"/>
                </a:solidFill>
                <a:latin typeface="Calibri"/>
              </a:rPr>
              <a:t>The Winner of Best Banking Brand 2016 - For Best Reputation, Best Digital, Best Service and Best Performance Title – Indonesia Best Baking Brand Award 2016 </a:t>
            </a:r>
            <a:r>
              <a:rPr lang="en-US" sz="1100" dirty="0" err="1" smtClean="0">
                <a:solidFill>
                  <a:srgbClr val="000000"/>
                </a:solidFill>
                <a:latin typeface="Calibri"/>
              </a:rPr>
              <a:t>dari</a:t>
            </a:r>
            <a:r>
              <a:rPr lang="en-US" sz="1100" dirty="0" smtClean="0">
                <a:solidFill>
                  <a:srgbClr val="000000"/>
                </a:solidFill>
                <a:latin typeface="Calibri"/>
              </a:rPr>
              <a:t> Warta </a:t>
            </a:r>
            <a:r>
              <a:rPr lang="en-US" sz="1100" dirty="0" err="1" smtClean="0">
                <a:solidFill>
                  <a:srgbClr val="000000"/>
                </a:solidFill>
                <a:latin typeface="Calibri"/>
              </a:rPr>
              <a:t>Ekonomi</a:t>
            </a:r>
            <a:r>
              <a:rPr lang="en-US" sz="1100" dirty="0" smtClean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978408" indent="-1146175" algn="just">
              <a:spcBef>
                <a:spcPts val="100"/>
              </a:spcBef>
              <a:tabLst>
                <a:tab pos="795528" algn="l"/>
                <a:tab pos="886968" algn="l"/>
                <a:tab pos="978408" algn="l"/>
              </a:tabLst>
              <a:defRPr/>
            </a:pPr>
            <a:r>
              <a:rPr lang="en-US" sz="1100" dirty="0" smtClean="0">
                <a:solidFill>
                  <a:srgbClr val="000000"/>
                </a:solidFill>
                <a:latin typeface="Calibri"/>
              </a:rPr>
              <a:t>		</a:t>
            </a:r>
            <a:r>
              <a:rPr lang="id-ID" sz="1100" dirty="0" smtClean="0">
                <a:solidFill>
                  <a:srgbClr val="000000"/>
                </a:solidFill>
                <a:latin typeface="Calibri"/>
              </a:rPr>
              <a:t>-	</a:t>
            </a:r>
            <a:r>
              <a:rPr lang="en-US" sz="1100" dirty="0" err="1" smtClean="0">
                <a:solidFill>
                  <a:srgbClr val="000000"/>
                </a:solidFill>
                <a:latin typeface="Calibri"/>
              </a:rPr>
              <a:t>Peringkat</a:t>
            </a:r>
            <a:r>
              <a:rPr lang="en-US" sz="1100" dirty="0" smtClean="0">
                <a:solidFill>
                  <a:srgbClr val="000000"/>
                </a:solidFill>
                <a:latin typeface="Calibri"/>
              </a:rPr>
              <a:t> 2 </a:t>
            </a:r>
            <a:r>
              <a:rPr lang="en-US" sz="1100" dirty="0" err="1" smtClean="0">
                <a:solidFill>
                  <a:srgbClr val="000000"/>
                </a:solidFill>
                <a:latin typeface="Calibri"/>
              </a:rPr>
              <a:t>Kategori</a:t>
            </a:r>
            <a:r>
              <a:rPr lang="en-US" sz="1100" dirty="0" smtClean="0">
                <a:solidFill>
                  <a:srgbClr val="000000"/>
                </a:solidFill>
                <a:latin typeface="Calibri"/>
              </a:rPr>
              <a:t> Best Performance Bank </a:t>
            </a:r>
            <a:r>
              <a:rPr lang="en-US" sz="1100" dirty="0" err="1" smtClean="0">
                <a:solidFill>
                  <a:srgbClr val="000000"/>
                </a:solidFill>
                <a:latin typeface="Calibri"/>
              </a:rPr>
              <a:t>Buku</a:t>
            </a:r>
            <a:r>
              <a:rPr lang="en-US" sz="1100" dirty="0" smtClean="0">
                <a:solidFill>
                  <a:srgbClr val="000000"/>
                </a:solidFill>
                <a:latin typeface="Calibri"/>
              </a:rPr>
              <a:t> II – </a:t>
            </a:r>
            <a:r>
              <a:rPr lang="en-US" sz="1100" dirty="0" err="1" smtClean="0">
                <a:solidFill>
                  <a:srgbClr val="000000"/>
                </a:solidFill>
                <a:latin typeface="Calibri"/>
              </a:rPr>
              <a:t>Anugerah</a:t>
            </a:r>
            <a:r>
              <a:rPr lang="en-US" sz="11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Calibri"/>
              </a:rPr>
              <a:t>Perbankan</a:t>
            </a:r>
            <a:r>
              <a:rPr lang="en-US" sz="1100" dirty="0" smtClean="0">
                <a:solidFill>
                  <a:srgbClr val="000000"/>
                </a:solidFill>
                <a:latin typeface="Calibri"/>
              </a:rPr>
              <a:t> Indonesia V 2016 </a:t>
            </a:r>
            <a:r>
              <a:rPr lang="en-US" sz="1100" dirty="0" err="1" smtClean="0">
                <a:solidFill>
                  <a:srgbClr val="000000"/>
                </a:solidFill>
                <a:latin typeface="Calibri"/>
              </a:rPr>
              <a:t>dari</a:t>
            </a:r>
            <a:r>
              <a:rPr lang="en-US" sz="1100" dirty="0" smtClean="0">
                <a:solidFill>
                  <a:srgbClr val="000000"/>
                </a:solidFill>
                <a:latin typeface="Calibri"/>
              </a:rPr>
              <a:t> Economic Review dan </a:t>
            </a:r>
            <a:r>
              <a:rPr lang="en-US" sz="1100" dirty="0" err="1" smtClean="0">
                <a:solidFill>
                  <a:srgbClr val="000000"/>
                </a:solidFill>
                <a:latin typeface="Calibri"/>
              </a:rPr>
              <a:t>Perbanas</a:t>
            </a:r>
            <a:r>
              <a:rPr lang="en-US" sz="1100" dirty="0" smtClean="0">
                <a:solidFill>
                  <a:srgbClr val="000000"/>
                </a:solidFill>
                <a:latin typeface="Calibri"/>
              </a:rPr>
              <a:t> Institute</a:t>
            </a:r>
            <a:r>
              <a:rPr lang="id-ID" sz="1100" dirty="0" smtClean="0">
                <a:solidFill>
                  <a:srgbClr val="000000"/>
                </a:solidFill>
                <a:latin typeface="Calibri"/>
              </a:rPr>
              <a:t>.</a:t>
            </a:r>
            <a:endParaRPr lang="en-US" sz="1100" dirty="0" smtClean="0">
              <a:solidFill>
                <a:srgbClr val="000000"/>
              </a:solidFill>
              <a:latin typeface="Calibri"/>
            </a:endParaRPr>
          </a:p>
          <a:p>
            <a:pPr marL="978408" indent="-1146175" algn="just">
              <a:spcBef>
                <a:spcPts val="100"/>
              </a:spcBef>
              <a:tabLst>
                <a:tab pos="795528" algn="l"/>
                <a:tab pos="886968" algn="l"/>
                <a:tab pos="978408" algn="l"/>
              </a:tabLst>
              <a:defRPr/>
            </a:pPr>
            <a:r>
              <a:rPr lang="en-US" sz="1100" dirty="0" smtClean="0">
                <a:solidFill>
                  <a:srgbClr val="000000"/>
                </a:solidFill>
                <a:latin typeface="Calibri"/>
              </a:rPr>
              <a:t>		- </a:t>
            </a:r>
            <a:r>
              <a:rPr lang="en-US" sz="1100" dirty="0" err="1" smtClean="0">
                <a:solidFill>
                  <a:srgbClr val="000000"/>
                </a:solidFill>
                <a:latin typeface="Calibri"/>
              </a:rPr>
              <a:t>Peringkat</a:t>
            </a:r>
            <a:r>
              <a:rPr lang="en-US" sz="1100" dirty="0" smtClean="0">
                <a:solidFill>
                  <a:srgbClr val="000000"/>
                </a:solidFill>
                <a:latin typeface="Calibri"/>
              </a:rPr>
              <a:t> 3 </a:t>
            </a:r>
            <a:r>
              <a:rPr lang="en-US" sz="1100" dirty="0" err="1" smtClean="0">
                <a:solidFill>
                  <a:srgbClr val="000000"/>
                </a:solidFill>
                <a:latin typeface="Calibri"/>
              </a:rPr>
              <a:t>Kategori</a:t>
            </a:r>
            <a:r>
              <a:rPr lang="en-US" sz="1100" dirty="0" smtClean="0">
                <a:solidFill>
                  <a:srgbClr val="000000"/>
                </a:solidFill>
                <a:latin typeface="Calibri"/>
              </a:rPr>
              <a:t> Corporate Social Responsibility  Bank </a:t>
            </a:r>
            <a:r>
              <a:rPr lang="en-US" sz="1100" dirty="0" err="1" smtClean="0">
                <a:solidFill>
                  <a:srgbClr val="000000"/>
                </a:solidFill>
                <a:latin typeface="Calibri"/>
              </a:rPr>
              <a:t>Buku</a:t>
            </a:r>
            <a:r>
              <a:rPr lang="en-US" sz="1100" dirty="0" smtClean="0">
                <a:solidFill>
                  <a:srgbClr val="000000"/>
                </a:solidFill>
                <a:latin typeface="Calibri"/>
              </a:rPr>
              <a:t> II – </a:t>
            </a:r>
            <a:r>
              <a:rPr lang="en-US" sz="1100" dirty="0" err="1" smtClean="0">
                <a:solidFill>
                  <a:srgbClr val="000000"/>
                </a:solidFill>
                <a:latin typeface="Calibri"/>
              </a:rPr>
              <a:t>Anugerah</a:t>
            </a:r>
            <a:r>
              <a:rPr lang="en-US" sz="11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Calibri"/>
              </a:rPr>
              <a:t>Perbankan</a:t>
            </a:r>
            <a:r>
              <a:rPr lang="en-US" sz="1100" dirty="0" smtClean="0">
                <a:solidFill>
                  <a:srgbClr val="000000"/>
                </a:solidFill>
                <a:latin typeface="Calibri"/>
              </a:rPr>
              <a:t> Indonesia V 2016 </a:t>
            </a:r>
            <a:r>
              <a:rPr lang="en-US" sz="1100" dirty="0" err="1" smtClean="0">
                <a:solidFill>
                  <a:srgbClr val="000000"/>
                </a:solidFill>
                <a:latin typeface="Calibri"/>
              </a:rPr>
              <a:t>dari</a:t>
            </a:r>
            <a:r>
              <a:rPr lang="en-US" sz="1100" dirty="0" smtClean="0">
                <a:solidFill>
                  <a:srgbClr val="000000"/>
                </a:solidFill>
                <a:latin typeface="Calibri"/>
              </a:rPr>
              <a:t> Economic Review dan </a:t>
            </a:r>
            <a:r>
              <a:rPr lang="en-US" sz="1100" dirty="0" err="1" smtClean="0">
                <a:solidFill>
                  <a:srgbClr val="000000"/>
                </a:solidFill>
                <a:latin typeface="Calibri"/>
              </a:rPr>
              <a:t>Perbanas</a:t>
            </a:r>
            <a:r>
              <a:rPr lang="en-US" sz="1100" dirty="0" smtClean="0">
                <a:solidFill>
                  <a:srgbClr val="000000"/>
                </a:solidFill>
                <a:latin typeface="Calibri"/>
              </a:rPr>
              <a:t> Institute</a:t>
            </a:r>
            <a:r>
              <a:rPr lang="id-ID" sz="1100" dirty="0" smtClean="0">
                <a:solidFill>
                  <a:srgbClr val="000000"/>
                </a:solidFill>
                <a:latin typeface="Calibri"/>
              </a:rPr>
              <a:t>.</a:t>
            </a:r>
            <a:endParaRPr lang="en-US" sz="1100" dirty="0" smtClean="0">
              <a:solidFill>
                <a:srgbClr val="000000"/>
              </a:solidFill>
              <a:latin typeface="Calibri"/>
            </a:endParaRPr>
          </a:p>
          <a:p>
            <a:pPr marL="978408" indent="-1146175" algn="just">
              <a:spcBef>
                <a:spcPts val="100"/>
              </a:spcBef>
              <a:tabLst>
                <a:tab pos="795528" algn="l"/>
                <a:tab pos="886968" algn="l"/>
                <a:tab pos="978408" algn="l"/>
              </a:tabLst>
              <a:defRPr/>
            </a:pPr>
            <a:r>
              <a:rPr lang="en-US" sz="1100" dirty="0" smtClean="0">
                <a:solidFill>
                  <a:srgbClr val="000000"/>
                </a:solidFill>
                <a:latin typeface="Calibri"/>
              </a:rPr>
              <a:t>		-  </a:t>
            </a:r>
            <a:r>
              <a:rPr lang="en-US" sz="1100" dirty="0" err="1" smtClean="0">
                <a:solidFill>
                  <a:srgbClr val="000000"/>
                </a:solidFill>
                <a:latin typeface="Calibri"/>
              </a:rPr>
              <a:t>Peringkat</a:t>
            </a:r>
            <a:r>
              <a:rPr lang="en-US" sz="1100" dirty="0" smtClean="0">
                <a:solidFill>
                  <a:srgbClr val="000000"/>
                </a:solidFill>
                <a:latin typeface="Calibri"/>
              </a:rPr>
              <a:t> 4 </a:t>
            </a:r>
            <a:r>
              <a:rPr lang="en-US" sz="1100" dirty="0" err="1" smtClean="0">
                <a:solidFill>
                  <a:srgbClr val="000000"/>
                </a:solidFill>
                <a:latin typeface="Calibri"/>
              </a:rPr>
              <a:t>Kategori</a:t>
            </a:r>
            <a:r>
              <a:rPr lang="en-US" sz="1100" dirty="0" smtClean="0">
                <a:solidFill>
                  <a:srgbClr val="000000"/>
                </a:solidFill>
                <a:latin typeface="Calibri"/>
              </a:rPr>
              <a:t> Private </a:t>
            </a:r>
            <a:r>
              <a:rPr lang="en-US" sz="1100" dirty="0" err="1" smtClean="0">
                <a:solidFill>
                  <a:srgbClr val="000000"/>
                </a:solidFill>
                <a:latin typeface="Calibri"/>
              </a:rPr>
              <a:t>Keuangan</a:t>
            </a:r>
            <a:r>
              <a:rPr lang="en-US" sz="1100" dirty="0" smtClean="0">
                <a:solidFill>
                  <a:srgbClr val="000000"/>
                </a:solidFill>
                <a:latin typeface="Calibri"/>
              </a:rPr>
              <a:t> – Listed </a:t>
            </a:r>
            <a:r>
              <a:rPr lang="en-US" sz="1100" dirty="0" err="1" smtClean="0">
                <a:solidFill>
                  <a:srgbClr val="000000"/>
                </a:solidFill>
                <a:latin typeface="Calibri"/>
              </a:rPr>
              <a:t>Penghargaan</a:t>
            </a:r>
            <a:r>
              <a:rPr lang="en-US" sz="11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Calibri"/>
              </a:rPr>
              <a:t>Laporan</a:t>
            </a:r>
            <a:r>
              <a:rPr lang="en-US" sz="11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100" dirty="0" err="1" smtClean="0">
                <a:solidFill>
                  <a:srgbClr val="000000"/>
                </a:solidFill>
                <a:latin typeface="Calibri"/>
              </a:rPr>
              <a:t>Tahunan</a:t>
            </a:r>
            <a:r>
              <a:rPr lang="en-US" sz="1100" dirty="0" smtClean="0">
                <a:solidFill>
                  <a:srgbClr val="000000"/>
                </a:solidFill>
                <a:latin typeface="Calibri"/>
              </a:rPr>
              <a:t> 2015.</a:t>
            </a:r>
            <a:endParaRPr lang="id-ID" sz="1100" u="sng" dirty="0" smtClean="0">
              <a:solidFill>
                <a:srgbClr val="000000"/>
              </a:solidFill>
            </a:endParaRPr>
          </a:p>
          <a:p>
            <a:pPr marL="978408" indent="-1146175" algn="just">
              <a:spcBef>
                <a:spcPts val="100"/>
              </a:spcBef>
              <a:tabLst>
                <a:tab pos="795528" algn="l"/>
                <a:tab pos="886968" algn="l"/>
                <a:tab pos="978408" algn="l"/>
              </a:tabLst>
              <a:defRPr/>
            </a:pPr>
            <a:r>
              <a:rPr lang="id-ID" sz="1000" u="sng" dirty="0" smtClean="0">
                <a:solidFill>
                  <a:srgbClr val="000000"/>
                </a:solidFill>
                <a:latin typeface="Calibri"/>
              </a:rPr>
              <a:t>Tahun 201</a:t>
            </a:r>
            <a:r>
              <a:rPr lang="en-US" sz="1000" u="sng" dirty="0" smtClean="0">
                <a:solidFill>
                  <a:srgbClr val="000000"/>
                </a:solidFill>
                <a:latin typeface="Calibri"/>
              </a:rPr>
              <a:t>5</a:t>
            </a:r>
            <a:r>
              <a:rPr lang="id-ID" sz="1000" dirty="0" smtClean="0">
                <a:solidFill>
                  <a:srgbClr val="000000"/>
                </a:solidFill>
                <a:latin typeface="Calibri"/>
              </a:rPr>
              <a:t>	:	-	</a:t>
            </a:r>
            <a:r>
              <a:rPr lang="en-US" sz="1000" dirty="0" err="1" smtClean="0">
                <a:solidFill>
                  <a:srgbClr val="000000"/>
                </a:solidFill>
                <a:latin typeface="Calibri"/>
              </a:rPr>
              <a:t>Peringkat</a:t>
            </a:r>
            <a:r>
              <a:rPr lang="en-US" sz="1000" dirty="0" smtClean="0">
                <a:solidFill>
                  <a:srgbClr val="000000"/>
                </a:solidFill>
                <a:latin typeface="Calibri"/>
              </a:rPr>
              <a:t> 1 </a:t>
            </a:r>
            <a:r>
              <a:rPr lang="en-US" sz="1000" dirty="0" err="1" smtClean="0">
                <a:solidFill>
                  <a:srgbClr val="000000"/>
                </a:solidFill>
                <a:latin typeface="Calibri"/>
              </a:rPr>
              <a:t>Kategori</a:t>
            </a:r>
            <a:r>
              <a:rPr lang="en-US" sz="1000" dirty="0" smtClean="0">
                <a:solidFill>
                  <a:srgbClr val="000000"/>
                </a:solidFill>
                <a:latin typeface="Calibri"/>
              </a:rPr>
              <a:t> Private </a:t>
            </a:r>
            <a:r>
              <a:rPr lang="en-US" sz="1000" dirty="0" err="1" smtClean="0">
                <a:solidFill>
                  <a:srgbClr val="000000"/>
                </a:solidFill>
                <a:latin typeface="Calibri"/>
              </a:rPr>
              <a:t>Keuangan</a:t>
            </a:r>
            <a:r>
              <a:rPr lang="en-US" sz="1000" dirty="0" smtClean="0">
                <a:solidFill>
                  <a:srgbClr val="000000"/>
                </a:solidFill>
                <a:latin typeface="Calibri"/>
              </a:rPr>
              <a:t> – Listed </a:t>
            </a:r>
            <a:r>
              <a:rPr lang="en-US" sz="1000" dirty="0" err="1" smtClean="0">
                <a:solidFill>
                  <a:srgbClr val="000000"/>
                </a:solidFill>
                <a:latin typeface="Calibri"/>
              </a:rPr>
              <a:t>Penghargaan</a:t>
            </a:r>
            <a:r>
              <a:rPr lang="en-US" sz="1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dirty="0" err="1" smtClean="0">
                <a:solidFill>
                  <a:srgbClr val="000000"/>
                </a:solidFill>
                <a:latin typeface="Calibri"/>
              </a:rPr>
              <a:t>Laporan</a:t>
            </a:r>
            <a:r>
              <a:rPr lang="en-US" sz="1000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000" dirty="0" err="1" smtClean="0">
                <a:solidFill>
                  <a:srgbClr val="000000"/>
                </a:solidFill>
                <a:latin typeface="Calibri"/>
              </a:rPr>
              <a:t>Tahunan</a:t>
            </a:r>
            <a:r>
              <a:rPr lang="en-US" sz="1000" dirty="0" smtClean="0">
                <a:solidFill>
                  <a:srgbClr val="000000"/>
                </a:solidFill>
                <a:latin typeface="Calibri"/>
              </a:rPr>
              <a:t> 2014.</a:t>
            </a:r>
            <a:endParaRPr lang="id-ID" sz="1000" u="sng" dirty="0" smtClean="0">
              <a:solidFill>
                <a:srgbClr val="000000"/>
              </a:solidFill>
            </a:endParaRPr>
          </a:p>
          <a:p>
            <a:pPr marL="978408" indent="-1146175" algn="just">
              <a:spcBef>
                <a:spcPts val="100"/>
              </a:spcBef>
              <a:tabLst>
                <a:tab pos="795528" algn="l"/>
                <a:tab pos="886968" algn="l"/>
                <a:tab pos="978408" algn="l"/>
              </a:tabLst>
              <a:defRPr/>
            </a:pPr>
            <a:r>
              <a:rPr lang="id-ID" sz="1000" u="sng" dirty="0" smtClean="0">
                <a:solidFill>
                  <a:srgbClr val="000000"/>
                </a:solidFill>
                <a:latin typeface="Calibri"/>
              </a:rPr>
              <a:t>Tahun 2014</a:t>
            </a:r>
            <a:r>
              <a:rPr lang="id-ID" sz="1000" dirty="0" smtClean="0">
                <a:solidFill>
                  <a:srgbClr val="000000"/>
                </a:solidFill>
                <a:latin typeface="Calibri"/>
              </a:rPr>
              <a:t>	:	-	Saham BVIC termasuk sebagai salah satu komponen Indeks Infobank15 (periode Des 2014 - Mei 2015).</a:t>
            </a:r>
          </a:p>
          <a:p>
            <a:pPr marL="978408" indent="-1146175" algn="just">
              <a:spcBef>
                <a:spcPts val="100"/>
              </a:spcBef>
              <a:tabLst>
                <a:tab pos="795528" algn="l"/>
                <a:tab pos="886968" algn="l"/>
                <a:tab pos="978408" algn="l"/>
              </a:tabLst>
              <a:defRPr/>
            </a:pPr>
            <a:r>
              <a:rPr lang="id-ID" sz="1000" dirty="0">
                <a:solidFill>
                  <a:srgbClr val="000000"/>
                </a:solidFill>
                <a:latin typeface="Calibri"/>
              </a:rPr>
              <a:t>		-	</a:t>
            </a:r>
            <a:r>
              <a:rPr lang="id-ID" sz="1000" dirty="0" smtClean="0">
                <a:solidFill>
                  <a:srgbClr val="000000"/>
                </a:solidFill>
                <a:latin typeface="Calibri"/>
              </a:rPr>
              <a:t>Indonesia Banking Award Best Performance Banking 2014 Kategori Bank BUKU 2 Bank Swasta</a:t>
            </a:r>
            <a:r>
              <a:rPr lang="id-ID" sz="1000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978408" indent="-1146175" algn="just">
              <a:spcBef>
                <a:spcPts val="100"/>
              </a:spcBef>
              <a:tabLst>
                <a:tab pos="795528" algn="l"/>
                <a:tab pos="886968" algn="l"/>
                <a:tab pos="978408" algn="l"/>
              </a:tabLst>
              <a:defRPr/>
            </a:pPr>
            <a:r>
              <a:rPr lang="id-ID" sz="1000" dirty="0">
                <a:solidFill>
                  <a:srgbClr val="000000"/>
                </a:solidFill>
                <a:latin typeface="Calibri"/>
              </a:rPr>
              <a:t>		-	</a:t>
            </a:r>
            <a:r>
              <a:rPr lang="id-ID" sz="1000" dirty="0" smtClean="0">
                <a:solidFill>
                  <a:srgbClr val="000000"/>
                </a:solidFill>
                <a:latin typeface="Calibri"/>
              </a:rPr>
              <a:t>Gold Champion of Indonesia WOW Brand 2014, Kategori: Mortage (Buku I+II</a:t>
            </a:r>
            <a:r>
              <a:rPr lang="id-ID" sz="1000" dirty="0">
                <a:solidFill>
                  <a:srgbClr val="000000"/>
                </a:solidFill>
                <a:latin typeface="Calibri"/>
              </a:rPr>
              <a:t>).</a:t>
            </a:r>
          </a:p>
          <a:p>
            <a:pPr marL="978408" indent="-1146175" algn="just">
              <a:spcBef>
                <a:spcPts val="100"/>
              </a:spcBef>
              <a:tabLst>
                <a:tab pos="795528" algn="l"/>
                <a:tab pos="886968" algn="l"/>
                <a:tab pos="978408" algn="l"/>
              </a:tabLst>
              <a:defRPr/>
            </a:pPr>
            <a:r>
              <a:rPr lang="id-ID" sz="1000" dirty="0">
                <a:solidFill>
                  <a:srgbClr val="000000"/>
                </a:solidFill>
                <a:latin typeface="Calibri"/>
              </a:rPr>
              <a:t>		-	</a:t>
            </a:r>
            <a:r>
              <a:rPr lang="id-ID" sz="1000" dirty="0" smtClean="0">
                <a:solidFill>
                  <a:srgbClr val="000000"/>
                </a:solidFill>
                <a:latin typeface="Calibri"/>
              </a:rPr>
              <a:t>Economic Review ”Bank dengan pertumbuhan Bisnis Terekspansif</a:t>
            </a:r>
            <a:r>
              <a:rPr lang="id-ID" sz="1000" dirty="0">
                <a:solidFill>
                  <a:srgbClr val="000000"/>
                </a:solidFill>
                <a:latin typeface="Calibri"/>
              </a:rPr>
              <a:t>”.</a:t>
            </a:r>
          </a:p>
          <a:p>
            <a:pPr marL="978408" indent="-1146175" algn="just">
              <a:spcBef>
                <a:spcPts val="100"/>
              </a:spcBef>
              <a:tabLst>
                <a:tab pos="795528" algn="l"/>
                <a:tab pos="886968" algn="l"/>
                <a:tab pos="978408" algn="l"/>
              </a:tabLst>
              <a:defRPr/>
            </a:pPr>
            <a:r>
              <a:rPr lang="id-ID" sz="1000" dirty="0">
                <a:solidFill>
                  <a:srgbClr val="000000"/>
                </a:solidFill>
                <a:latin typeface="Calibri"/>
              </a:rPr>
              <a:t>		</a:t>
            </a:r>
            <a:r>
              <a:rPr lang="id-ID" sz="1000" dirty="0" smtClean="0">
                <a:solidFill>
                  <a:srgbClr val="000000"/>
                </a:solidFill>
                <a:latin typeface="Calibri"/>
              </a:rPr>
              <a:t>-  Predikat “Sangat Bagus” dari Infobank Award atas kinerja keuangan tahun 2013</a:t>
            </a:r>
            <a:r>
              <a:rPr lang="id-ID" sz="1000" dirty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978408" indent="-1146175" algn="just">
              <a:spcBef>
                <a:spcPts val="100"/>
              </a:spcBef>
              <a:tabLst>
                <a:tab pos="795528" algn="l"/>
                <a:tab pos="886968" algn="l"/>
                <a:tab pos="978408" algn="l"/>
              </a:tabLst>
              <a:defRPr/>
            </a:pPr>
            <a:r>
              <a:rPr lang="id-ID" sz="1000" dirty="0">
                <a:solidFill>
                  <a:srgbClr val="000000"/>
                </a:solidFill>
                <a:latin typeface="Calibri"/>
              </a:rPr>
              <a:t>		-	</a:t>
            </a:r>
            <a:r>
              <a:rPr lang="id-ID" sz="1000" dirty="0" smtClean="0">
                <a:solidFill>
                  <a:srgbClr val="000000"/>
                </a:solidFill>
                <a:latin typeface="Calibri"/>
              </a:rPr>
              <a:t>Best Bank 2014 dalam kategori Bank Umum Aset diatas Rp 1T – 25T  dari Majalah Investor.</a:t>
            </a:r>
            <a:endParaRPr lang="id-ID" sz="1000" u="sng" dirty="0">
              <a:solidFill>
                <a:srgbClr val="000000"/>
              </a:solidFill>
              <a:latin typeface="+mn-lt"/>
            </a:endParaRPr>
          </a:p>
          <a:p>
            <a:pPr marL="978408" indent="-1146175" algn="just">
              <a:spcBef>
                <a:spcPts val="100"/>
              </a:spcBef>
              <a:tabLst>
                <a:tab pos="795528" algn="l"/>
                <a:tab pos="886968" algn="l"/>
                <a:tab pos="978408" algn="l"/>
              </a:tabLst>
              <a:defRPr/>
            </a:pPr>
            <a:r>
              <a:rPr lang="id-ID" sz="1000" u="sng" dirty="0" smtClean="0">
                <a:solidFill>
                  <a:srgbClr val="000000"/>
                </a:solidFill>
                <a:latin typeface="+mn-lt"/>
              </a:rPr>
              <a:t>Tahun 2013</a:t>
            </a:r>
            <a:r>
              <a:rPr lang="id-ID" sz="1000" dirty="0">
                <a:solidFill>
                  <a:srgbClr val="000000"/>
                </a:solidFill>
                <a:latin typeface="+mn-lt"/>
              </a:rPr>
              <a:t>	:	-	</a:t>
            </a:r>
            <a:r>
              <a:rPr lang="id-ID" sz="1000" dirty="0" smtClean="0">
                <a:solidFill>
                  <a:srgbClr val="000000"/>
                </a:solidFill>
                <a:latin typeface="+mn-lt"/>
              </a:rPr>
              <a:t>Saham BVIC termasuk sebagai salah satu komponen Indeks Infobank15 </a:t>
            </a:r>
            <a:r>
              <a:rPr lang="en-US" sz="1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id-ID" sz="1000" dirty="0" smtClean="0">
                <a:solidFill>
                  <a:srgbClr val="000000"/>
                </a:solidFill>
                <a:latin typeface="+mn-lt"/>
              </a:rPr>
              <a:t>(periode Des 2013 - Mei 2014</a:t>
            </a:r>
            <a:r>
              <a:rPr lang="id-ID" sz="1000" dirty="0">
                <a:solidFill>
                  <a:srgbClr val="000000"/>
                </a:solidFill>
                <a:latin typeface="+mn-lt"/>
              </a:rPr>
              <a:t>).</a:t>
            </a:r>
          </a:p>
          <a:p>
            <a:pPr marL="978408" indent="-1146175" algn="just">
              <a:spcBef>
                <a:spcPts val="100"/>
              </a:spcBef>
              <a:tabLst>
                <a:tab pos="795528" algn="l"/>
                <a:tab pos="886968" algn="l"/>
                <a:tab pos="978408" algn="l"/>
              </a:tabLst>
              <a:defRPr/>
            </a:pPr>
            <a:r>
              <a:rPr lang="id-ID" sz="1000" dirty="0">
                <a:solidFill>
                  <a:srgbClr val="000000"/>
                </a:solidFill>
                <a:latin typeface="+mn-lt"/>
              </a:rPr>
              <a:t>		-	</a:t>
            </a:r>
            <a:r>
              <a:rPr lang="id-ID" sz="1000" dirty="0" smtClean="0">
                <a:solidFill>
                  <a:srgbClr val="000000"/>
                </a:solidFill>
                <a:latin typeface="+mn-lt"/>
              </a:rPr>
              <a:t>Kenaikan Peringkat Perusahaan menjadi </a:t>
            </a:r>
            <a:r>
              <a:rPr lang="id-ID" sz="1000" baseline="-25000" dirty="0" smtClean="0">
                <a:solidFill>
                  <a:srgbClr val="000000"/>
                </a:solidFill>
                <a:latin typeface="+mn-lt"/>
              </a:rPr>
              <a:t>id</a:t>
            </a:r>
            <a:r>
              <a:rPr lang="id-ID" sz="1000" dirty="0" smtClean="0">
                <a:solidFill>
                  <a:srgbClr val="000000"/>
                </a:solidFill>
                <a:latin typeface="+mn-lt"/>
              </a:rPr>
              <a:t>A- dari sebelumnya </a:t>
            </a:r>
            <a:r>
              <a:rPr lang="id-ID" sz="1000" baseline="-25000" dirty="0" smtClean="0">
                <a:solidFill>
                  <a:srgbClr val="000000"/>
                </a:solidFill>
                <a:latin typeface="+mn-lt"/>
              </a:rPr>
              <a:t>id</a:t>
            </a:r>
            <a:r>
              <a:rPr lang="id-ID" sz="1000" dirty="0" smtClean="0">
                <a:solidFill>
                  <a:srgbClr val="000000"/>
                </a:solidFill>
                <a:latin typeface="+mn-lt"/>
              </a:rPr>
              <a:t>BBB+ ; dengan outlook stabil</a:t>
            </a:r>
            <a:r>
              <a:rPr lang="id-ID" sz="100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978408" indent="-1146175" algn="just">
              <a:spcBef>
                <a:spcPts val="100"/>
              </a:spcBef>
              <a:tabLst>
                <a:tab pos="795528" algn="l"/>
                <a:tab pos="886968" algn="l"/>
                <a:tab pos="978408" algn="l"/>
              </a:tabLst>
              <a:defRPr/>
            </a:pPr>
            <a:r>
              <a:rPr lang="id-ID" sz="1000" dirty="0">
                <a:solidFill>
                  <a:srgbClr val="000000"/>
                </a:solidFill>
                <a:latin typeface="+mn-lt"/>
              </a:rPr>
              <a:t>		-	</a:t>
            </a:r>
            <a:r>
              <a:rPr lang="id-ID" sz="1000" dirty="0" smtClean="0">
                <a:solidFill>
                  <a:srgbClr val="000000"/>
                </a:solidFill>
                <a:latin typeface="+mn-lt"/>
              </a:rPr>
              <a:t>Kenaikan Peringkat Obligasi  Bank Victoria III Tahun 2012 menjadi </a:t>
            </a:r>
            <a:r>
              <a:rPr lang="id-ID" sz="1000" baseline="-25000" dirty="0" smtClean="0">
                <a:solidFill>
                  <a:srgbClr val="000000"/>
                </a:solidFill>
                <a:latin typeface="+mn-lt"/>
              </a:rPr>
              <a:t>id</a:t>
            </a:r>
            <a:r>
              <a:rPr lang="id-ID" sz="1000" dirty="0" smtClean="0">
                <a:solidFill>
                  <a:srgbClr val="000000"/>
                </a:solidFill>
                <a:latin typeface="+mn-lt"/>
              </a:rPr>
              <a:t>A-</a:t>
            </a:r>
            <a:r>
              <a:rPr lang="id-ID" sz="100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978408" indent="-1146175" algn="just">
              <a:spcBef>
                <a:spcPts val="100"/>
              </a:spcBef>
              <a:tabLst>
                <a:tab pos="795528" algn="l"/>
                <a:tab pos="886968" algn="l"/>
                <a:tab pos="978408" algn="l"/>
              </a:tabLst>
              <a:defRPr/>
            </a:pPr>
            <a:r>
              <a:rPr lang="id-ID" sz="1000" dirty="0">
                <a:solidFill>
                  <a:srgbClr val="000000"/>
                </a:solidFill>
                <a:latin typeface="+mn-lt"/>
              </a:rPr>
              <a:t>		-	</a:t>
            </a:r>
            <a:r>
              <a:rPr lang="id-ID" sz="1000" dirty="0" smtClean="0">
                <a:solidFill>
                  <a:srgbClr val="000000"/>
                </a:solidFill>
                <a:latin typeface="+mn-lt"/>
              </a:rPr>
              <a:t>Kenaikan Peringkat Obligasi Subordinasi Bank Victoria II Tahun 2012 menjadi </a:t>
            </a:r>
            <a:r>
              <a:rPr lang="id-ID" sz="1000" baseline="-25000" dirty="0" smtClean="0">
                <a:solidFill>
                  <a:srgbClr val="000000"/>
                </a:solidFill>
                <a:latin typeface="+mn-lt"/>
              </a:rPr>
              <a:t>id</a:t>
            </a:r>
            <a:r>
              <a:rPr lang="id-ID" sz="1000" dirty="0" smtClean="0">
                <a:solidFill>
                  <a:srgbClr val="000000"/>
                </a:solidFill>
                <a:latin typeface="+mn-lt"/>
              </a:rPr>
              <a:t>BBB</a:t>
            </a:r>
            <a:r>
              <a:rPr lang="id-ID" sz="1000" dirty="0">
                <a:solidFill>
                  <a:srgbClr val="000000"/>
                </a:solidFill>
                <a:latin typeface="+mn-lt"/>
              </a:rPr>
              <a:t>+.</a:t>
            </a:r>
          </a:p>
          <a:p>
            <a:pPr marL="978408" indent="-1146175" algn="just">
              <a:spcBef>
                <a:spcPts val="100"/>
              </a:spcBef>
              <a:tabLst>
                <a:tab pos="795528" algn="l"/>
                <a:tab pos="886968" algn="l"/>
                <a:tab pos="978408" algn="l"/>
              </a:tabLst>
              <a:defRPr/>
            </a:pPr>
            <a:r>
              <a:rPr lang="id-ID" sz="1000" dirty="0">
                <a:solidFill>
                  <a:srgbClr val="000000"/>
                </a:solidFill>
                <a:latin typeface="+mn-lt"/>
              </a:rPr>
              <a:t>		-	</a:t>
            </a:r>
            <a:r>
              <a:rPr lang="id-ID" sz="1000" dirty="0" smtClean="0">
                <a:solidFill>
                  <a:srgbClr val="000000"/>
                </a:solidFill>
                <a:latin typeface="+mn-lt"/>
              </a:rPr>
              <a:t>Predikat “Sangat Bagus” dari Infobank Award atas kinerja keuangan tahun 2012</a:t>
            </a:r>
            <a:r>
              <a:rPr lang="id-ID" sz="100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978408" indent="-1146175" algn="just">
              <a:spcBef>
                <a:spcPts val="100"/>
              </a:spcBef>
              <a:tabLst>
                <a:tab pos="795528" algn="l"/>
                <a:tab pos="886968" algn="l"/>
                <a:tab pos="978408" algn="l"/>
              </a:tabLst>
              <a:defRPr/>
            </a:pPr>
            <a:r>
              <a:rPr lang="id-ID" sz="1000" dirty="0">
                <a:solidFill>
                  <a:srgbClr val="000000"/>
                </a:solidFill>
                <a:latin typeface="+mn-lt"/>
              </a:rPr>
              <a:t>		-	</a:t>
            </a:r>
            <a:r>
              <a:rPr lang="id-ID" sz="1000" dirty="0" smtClean="0">
                <a:solidFill>
                  <a:srgbClr val="000000"/>
                </a:solidFill>
                <a:latin typeface="+mn-lt"/>
              </a:rPr>
              <a:t>Peringkat 1 Kategori </a:t>
            </a:r>
            <a:r>
              <a:rPr lang="id-ID" sz="1000" i="1" dirty="0" smtClean="0">
                <a:solidFill>
                  <a:srgbClr val="000000"/>
                </a:solidFill>
                <a:latin typeface="+mn-lt"/>
              </a:rPr>
              <a:t>The Best Bank 2013 in “Good Corporate Governance” </a:t>
            </a:r>
            <a:r>
              <a:rPr lang="id-ID" sz="1000" dirty="0" smtClean="0">
                <a:solidFill>
                  <a:srgbClr val="000000"/>
                </a:solidFill>
                <a:latin typeface="+mn-lt"/>
              </a:rPr>
              <a:t>Bank Umum dengan Modal Inti Rp 1T – Rp 5T</a:t>
            </a:r>
            <a:r>
              <a:rPr lang="id-ID" sz="100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978408" indent="-1146175" algn="just">
              <a:spcBef>
                <a:spcPts val="100"/>
              </a:spcBef>
              <a:tabLst>
                <a:tab pos="795528" algn="l"/>
                <a:tab pos="886968" algn="l"/>
                <a:tab pos="978408" algn="l"/>
              </a:tabLst>
              <a:defRPr/>
            </a:pPr>
            <a:r>
              <a:rPr lang="id-ID" sz="1000" dirty="0">
                <a:solidFill>
                  <a:srgbClr val="000000"/>
                </a:solidFill>
                <a:latin typeface="+mn-lt"/>
              </a:rPr>
              <a:t>		-	</a:t>
            </a:r>
            <a:r>
              <a:rPr lang="id-ID" sz="1000" dirty="0" smtClean="0">
                <a:solidFill>
                  <a:srgbClr val="000000"/>
                </a:solidFill>
                <a:latin typeface="+mn-lt"/>
              </a:rPr>
              <a:t>Indonesia Banking Award Best Performance Banking 2013 Kategori Bank BUKU 2 Bank Swasta.</a:t>
            </a:r>
            <a:endParaRPr lang="id-ID" sz="1000" u="sng" dirty="0">
              <a:solidFill>
                <a:srgbClr val="000000"/>
              </a:solidFill>
              <a:latin typeface="+mn-lt"/>
            </a:endParaRPr>
          </a:p>
          <a:p>
            <a:pPr marL="978408" indent="-1078992" algn="just">
              <a:spcBef>
                <a:spcPts val="100"/>
              </a:spcBef>
              <a:tabLst>
                <a:tab pos="795528" algn="l"/>
                <a:tab pos="886968" algn="l"/>
                <a:tab pos="978408" algn="l"/>
              </a:tabLst>
              <a:defRPr/>
            </a:pPr>
            <a:r>
              <a:rPr lang="id-ID" sz="1000" u="sng" dirty="0" smtClean="0">
                <a:solidFill>
                  <a:srgbClr val="000000"/>
                </a:solidFill>
                <a:latin typeface="+mn-lt"/>
              </a:rPr>
              <a:t>Tahun 2012</a:t>
            </a:r>
            <a:r>
              <a:rPr lang="id-ID" sz="1000" dirty="0">
                <a:solidFill>
                  <a:srgbClr val="000000"/>
                </a:solidFill>
                <a:latin typeface="+mn-lt"/>
              </a:rPr>
              <a:t>	:	-	</a:t>
            </a:r>
            <a:r>
              <a:rPr lang="id-ID" sz="1000" dirty="0" smtClean="0">
                <a:solidFill>
                  <a:srgbClr val="000000"/>
                </a:solidFill>
                <a:latin typeface="+mn-lt"/>
              </a:rPr>
              <a:t>Predikat “Sangat Bagus” dari Infobank Award atas kinerja keuangan tahun 2011</a:t>
            </a:r>
            <a:r>
              <a:rPr lang="id-ID" sz="100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978408" indent="-1146175" algn="just">
              <a:spcBef>
                <a:spcPts val="100"/>
              </a:spcBef>
              <a:tabLst>
                <a:tab pos="795528" algn="l"/>
                <a:tab pos="886968" algn="l"/>
                <a:tab pos="978408" algn="l"/>
              </a:tabLst>
              <a:defRPr/>
            </a:pPr>
            <a:r>
              <a:rPr lang="id-ID" sz="1000" dirty="0">
                <a:solidFill>
                  <a:srgbClr val="000000"/>
                </a:solidFill>
                <a:latin typeface="+mn-lt"/>
              </a:rPr>
              <a:t>		-	</a:t>
            </a:r>
            <a:r>
              <a:rPr lang="id-ID" sz="1000" dirty="0" smtClean="0">
                <a:solidFill>
                  <a:srgbClr val="000000"/>
                </a:solidFill>
                <a:latin typeface="+mn-lt"/>
              </a:rPr>
              <a:t>Banking Efficiency Award Bisnis Indonesia 2012 Kategori Bank Non Devisa</a:t>
            </a:r>
            <a:r>
              <a:rPr lang="id-ID" sz="100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978408" indent="-1146175" algn="just">
              <a:spcBef>
                <a:spcPts val="100"/>
              </a:spcBef>
              <a:tabLst>
                <a:tab pos="795528" algn="l"/>
                <a:tab pos="886968" algn="l"/>
                <a:tab pos="978408" algn="l"/>
              </a:tabLst>
              <a:defRPr/>
            </a:pPr>
            <a:r>
              <a:rPr lang="id-ID" sz="1000" dirty="0">
                <a:solidFill>
                  <a:srgbClr val="000000"/>
                </a:solidFill>
                <a:latin typeface="+mn-lt"/>
              </a:rPr>
              <a:t>		-	</a:t>
            </a:r>
            <a:r>
              <a:rPr lang="id-ID" sz="1000" dirty="0" smtClean="0">
                <a:solidFill>
                  <a:srgbClr val="000000"/>
                </a:solidFill>
                <a:latin typeface="+mn-lt"/>
              </a:rPr>
              <a:t>Finalis The Best Small Bank &lt; Rp 1T dari Indonesia Enterprise Risk Management Award 2012</a:t>
            </a:r>
            <a:r>
              <a:rPr lang="id-ID" sz="100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978408" indent="-1146175" algn="just">
              <a:spcBef>
                <a:spcPts val="100"/>
              </a:spcBef>
              <a:tabLst>
                <a:tab pos="795528" algn="l"/>
                <a:tab pos="886968" algn="l"/>
                <a:tab pos="978408" algn="l"/>
              </a:tabLst>
              <a:defRPr/>
            </a:pPr>
            <a:r>
              <a:rPr lang="id-ID" sz="1000" dirty="0">
                <a:solidFill>
                  <a:srgbClr val="000000"/>
                </a:solidFill>
                <a:latin typeface="+mn-lt"/>
              </a:rPr>
              <a:t>		-	</a:t>
            </a:r>
            <a:r>
              <a:rPr lang="id-ID" sz="1000" dirty="0" smtClean="0">
                <a:solidFill>
                  <a:srgbClr val="000000"/>
                </a:solidFill>
                <a:latin typeface="+mn-lt"/>
              </a:rPr>
              <a:t>Indonesia Banking Award Best Performance Banking 2012 Kategori Bank Swasta Nasional Aset diantara Rp 5T s/d Rp 50T</a:t>
            </a:r>
            <a:r>
              <a:rPr lang="id-ID" sz="100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978408" indent="-1146175" algn="just">
              <a:spcBef>
                <a:spcPts val="100"/>
              </a:spcBef>
              <a:tabLst>
                <a:tab pos="795528" algn="l"/>
                <a:tab pos="886968" algn="l"/>
                <a:tab pos="978408" algn="l"/>
              </a:tabLst>
              <a:defRPr/>
            </a:pPr>
            <a:r>
              <a:rPr lang="id-ID" sz="1000" dirty="0">
                <a:solidFill>
                  <a:srgbClr val="000000"/>
                </a:solidFill>
                <a:latin typeface="+mn-lt"/>
              </a:rPr>
              <a:t>		-	</a:t>
            </a:r>
            <a:r>
              <a:rPr lang="id-ID" sz="1000" dirty="0" smtClean="0">
                <a:solidFill>
                  <a:srgbClr val="000000"/>
                </a:solidFill>
                <a:latin typeface="+mn-lt"/>
              </a:rPr>
              <a:t>Peringkat 1 Kategori </a:t>
            </a:r>
            <a:r>
              <a:rPr lang="id-ID" sz="1000" i="1" dirty="0" smtClean="0">
                <a:solidFill>
                  <a:srgbClr val="000000"/>
                </a:solidFill>
                <a:latin typeface="+mn-lt"/>
              </a:rPr>
              <a:t>The Best Bank 2012 in “Compliance” </a:t>
            </a:r>
            <a:r>
              <a:rPr lang="id-ID" sz="1000" dirty="0" smtClean="0">
                <a:solidFill>
                  <a:srgbClr val="000000"/>
                </a:solidFill>
                <a:latin typeface="+mn-lt"/>
              </a:rPr>
              <a:t>Bank  Umum Aset &gt; Rp 1T-10T dalam Anugerah Perbankan Indonesia 2012</a:t>
            </a:r>
            <a:r>
              <a:rPr lang="id-ID" sz="100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978408" indent="-1146175" algn="just">
              <a:spcBef>
                <a:spcPts val="100"/>
              </a:spcBef>
              <a:tabLst>
                <a:tab pos="795528" algn="l"/>
                <a:tab pos="886968" algn="l"/>
                <a:tab pos="978408" algn="l"/>
              </a:tabLst>
              <a:defRPr/>
            </a:pPr>
            <a:r>
              <a:rPr lang="id-ID" sz="1000" dirty="0">
                <a:solidFill>
                  <a:srgbClr val="000000"/>
                </a:solidFill>
                <a:latin typeface="+mn-lt"/>
              </a:rPr>
              <a:t>		-	</a:t>
            </a:r>
            <a:r>
              <a:rPr lang="id-ID" sz="1000" dirty="0" smtClean="0">
                <a:solidFill>
                  <a:srgbClr val="000000"/>
                </a:solidFill>
                <a:latin typeface="+mn-lt"/>
              </a:rPr>
              <a:t>Peringkat 1 Kategori </a:t>
            </a:r>
            <a:r>
              <a:rPr lang="id-ID" sz="1000" i="1" dirty="0" smtClean="0">
                <a:solidFill>
                  <a:srgbClr val="000000"/>
                </a:solidFill>
                <a:latin typeface="+mn-lt"/>
              </a:rPr>
              <a:t>The Best Bank 2012 in “Financial Aspects” </a:t>
            </a:r>
            <a:r>
              <a:rPr lang="id-ID" sz="1000" dirty="0" smtClean="0">
                <a:solidFill>
                  <a:srgbClr val="000000"/>
                </a:solidFill>
                <a:latin typeface="+mn-lt"/>
              </a:rPr>
              <a:t>Bank Umum Aset &gt; Rp 10T-25T</a:t>
            </a:r>
            <a:r>
              <a:rPr lang="id-ID" sz="100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978408" indent="-1146175">
              <a:spcBef>
                <a:spcPts val="100"/>
              </a:spcBef>
              <a:tabLst>
                <a:tab pos="795528" algn="l"/>
                <a:tab pos="886968" algn="l"/>
                <a:tab pos="978408" algn="l"/>
              </a:tabLst>
              <a:defRPr/>
            </a:pPr>
            <a:r>
              <a:rPr lang="id-ID" sz="1000" dirty="0">
                <a:solidFill>
                  <a:srgbClr val="000000"/>
                </a:solidFill>
                <a:latin typeface="+mn-lt"/>
              </a:rPr>
              <a:t>		-	</a:t>
            </a:r>
            <a:r>
              <a:rPr lang="id-ID" sz="1000" dirty="0" smtClean="0">
                <a:solidFill>
                  <a:srgbClr val="000000"/>
                </a:solidFill>
                <a:latin typeface="+mn-lt"/>
              </a:rPr>
              <a:t>Peringkat 1 Kategori </a:t>
            </a:r>
            <a:r>
              <a:rPr lang="id-ID" sz="1000" i="1" dirty="0" smtClean="0">
                <a:solidFill>
                  <a:srgbClr val="000000"/>
                </a:solidFill>
                <a:latin typeface="+mn-lt"/>
              </a:rPr>
              <a:t>The Best Bank 2012 in “Good Corporate Governance”</a:t>
            </a:r>
            <a:r>
              <a:rPr lang="id-ID" sz="1000" dirty="0" smtClean="0">
                <a:solidFill>
                  <a:srgbClr val="000000"/>
                </a:solidFill>
                <a:latin typeface="+mn-lt"/>
              </a:rPr>
              <a:t> Bank Umum </a:t>
            </a:r>
            <a:r>
              <a:rPr lang="en-US" sz="10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id-ID" sz="1000" dirty="0" smtClean="0">
                <a:solidFill>
                  <a:srgbClr val="000000"/>
                </a:solidFill>
                <a:latin typeface="+mn-lt"/>
              </a:rPr>
              <a:t>Aset  &gt; Rp 1T-10T.</a:t>
            </a:r>
            <a:endParaRPr lang="id-ID" sz="1000" u="sng" dirty="0">
              <a:solidFill>
                <a:srgbClr val="000000"/>
              </a:solidFill>
              <a:latin typeface="+mn-lt"/>
            </a:endParaRPr>
          </a:p>
          <a:p>
            <a:pPr marL="978408" indent="-1146175" algn="just">
              <a:spcBef>
                <a:spcPts val="100"/>
              </a:spcBef>
              <a:tabLst>
                <a:tab pos="795528" algn="l"/>
                <a:tab pos="886968" algn="l"/>
                <a:tab pos="978408" algn="l"/>
              </a:tabLst>
              <a:defRPr/>
            </a:pPr>
            <a:r>
              <a:rPr lang="id-ID" sz="1000" dirty="0">
                <a:solidFill>
                  <a:srgbClr val="000000"/>
                </a:solidFill>
                <a:latin typeface="+mn-lt"/>
              </a:rPr>
              <a:t>	</a:t>
            </a:r>
          </a:p>
        </p:txBody>
      </p:sp>
      <p:pic>
        <p:nvPicPr>
          <p:cNvPr id="1029" name="Picture 9" descr="sertifik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2863" y="5886450"/>
            <a:ext cx="10287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1" descr="sertifi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93150" y="5183188"/>
            <a:ext cx="102393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77150" y="4556125"/>
            <a:ext cx="10001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77150" y="5194300"/>
            <a:ext cx="102393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5" descr="Bisnis Indonesi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89975" y="4554538"/>
            <a:ext cx="10191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7" descr="RISK MANAGEMENT AWARD"/>
          <p:cNvPicPr>
            <a:picLocks noChangeAspect="1" noChangeArrowheads="1"/>
          </p:cNvPicPr>
          <p:nvPr/>
        </p:nvPicPr>
        <p:blipFill>
          <a:blip r:embed="rId8"/>
          <a:srcRect l="8911" t="2647" r="7349" b="3247"/>
          <a:stretch>
            <a:fillRect/>
          </a:stretch>
        </p:blipFill>
        <p:spPr bwMode="auto">
          <a:xfrm>
            <a:off x="7677150" y="3881438"/>
            <a:ext cx="968375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8" descr="Sertifikat Infobank Awards 20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702675" y="3216275"/>
            <a:ext cx="1023938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70800" y="3200400"/>
            <a:ext cx="985838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728075" y="2514600"/>
            <a:ext cx="963613" cy="65881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9" name="Picture 2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816975" y="1660525"/>
            <a:ext cx="7318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3"/>
          <p:cNvPicPr>
            <a:picLocks noChangeAspect="1" noChangeArrowheads="1"/>
          </p:cNvPicPr>
          <p:nvPr/>
        </p:nvPicPr>
        <p:blipFill>
          <a:blip r:embed="rId13"/>
          <a:srcRect l="2640" r="2635" b="1701"/>
          <a:stretch>
            <a:fillRect/>
          </a:stretch>
        </p:blipFill>
        <p:spPr bwMode="auto">
          <a:xfrm>
            <a:off x="7680325" y="2478088"/>
            <a:ext cx="944563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7" descr="Penghargaan 2 copy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680450" y="5881688"/>
            <a:ext cx="1023938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8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694738" y="873125"/>
            <a:ext cx="97313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70760" y="23813"/>
            <a:ext cx="4538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b="1" dirty="0" err="1" smtClean="0">
                <a:solidFill>
                  <a:srgbClr val="FF0000"/>
                </a:solidFill>
                <a:latin typeface="+mn-lt"/>
              </a:rPr>
              <a:t>Penghargaan</a:t>
            </a:r>
            <a:endParaRPr lang="en-US" altLang="en-US" sz="2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16"/>
          <a:srcRect l="42711" t="70039" r="41732"/>
          <a:stretch>
            <a:fillRect/>
          </a:stretch>
        </p:blipFill>
        <p:spPr bwMode="auto">
          <a:xfrm>
            <a:off x="7683335" y="1614163"/>
            <a:ext cx="926275" cy="83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16"/>
          <a:srcRect l="26623" t="46882" r="52236" b="31941"/>
          <a:stretch>
            <a:fillRect/>
          </a:stretch>
        </p:blipFill>
        <p:spPr bwMode="auto">
          <a:xfrm>
            <a:off x="7695210" y="866899"/>
            <a:ext cx="914399" cy="71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16"/>
          <a:srcRect l="50024" t="46289" r="28569" b="31940"/>
          <a:stretch>
            <a:fillRect/>
          </a:stretch>
        </p:blipFill>
        <p:spPr bwMode="auto">
          <a:xfrm>
            <a:off x="8706595" y="3868701"/>
            <a:ext cx="1007422" cy="66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820083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37"/>
          <p:cNvSpPr txBox="1">
            <a:spLocks noChangeArrowheads="1"/>
          </p:cNvSpPr>
          <p:nvPr/>
        </p:nvSpPr>
        <p:spPr bwMode="auto">
          <a:xfrm>
            <a:off x="106363" y="506413"/>
            <a:ext cx="9731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400" i="1" dirty="0">
                <a:latin typeface="Candara" pitchFamily="34" charset="0"/>
              </a:rPr>
              <a:t>Lembaga/Profesi Penunjang Pasar Modal dan Perusahaan Pemeringkat</a:t>
            </a:r>
            <a:r>
              <a:rPr lang="en-US" sz="1400" i="1" dirty="0">
                <a:latin typeface="Candara" pitchFamily="34" charset="0"/>
              </a:rPr>
              <a:t>….</a:t>
            </a:r>
            <a:endParaRPr lang="id-ID" sz="1400" i="1" dirty="0">
              <a:latin typeface="Candara" pitchFamily="34" charset="0"/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386526" y="23813"/>
            <a:ext cx="4538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b="1" dirty="0" err="1">
                <a:solidFill>
                  <a:srgbClr val="FF0000"/>
                </a:solidFill>
                <a:latin typeface="+mn-lt"/>
              </a:rPr>
              <a:t>Lembaga</a:t>
            </a:r>
            <a:r>
              <a:rPr lang="en-US" altLang="en-US" sz="2000" b="1" dirty="0">
                <a:solidFill>
                  <a:srgbClr val="FF0000"/>
                </a:solidFill>
                <a:latin typeface="+mn-lt"/>
              </a:rPr>
              <a:t>/</a:t>
            </a:r>
            <a:r>
              <a:rPr lang="en-US" altLang="en-US" sz="2000" b="1" dirty="0" err="1">
                <a:solidFill>
                  <a:srgbClr val="FF0000"/>
                </a:solidFill>
                <a:latin typeface="+mn-lt"/>
              </a:rPr>
              <a:t>Profesi</a:t>
            </a:r>
            <a:r>
              <a:rPr lang="en-US" alt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+mn-lt"/>
              </a:rPr>
              <a:t>Penunjang</a:t>
            </a:r>
            <a:r>
              <a:rPr lang="en-US" altLang="en-US" sz="2000" b="1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grpSp>
        <p:nvGrpSpPr>
          <p:cNvPr id="35845" name="Group 35"/>
          <p:cNvGrpSpPr>
            <a:grpSpLocks/>
          </p:cNvGrpSpPr>
          <p:nvPr/>
        </p:nvGrpSpPr>
        <p:grpSpPr bwMode="auto">
          <a:xfrm>
            <a:off x="2518281" y="3881578"/>
            <a:ext cx="5318125" cy="735013"/>
            <a:chOff x="1895019" y="4308910"/>
            <a:chExt cx="5318348" cy="735417"/>
          </a:xfrm>
        </p:grpSpPr>
        <p:sp>
          <p:nvSpPr>
            <p:cNvPr id="42" name="TextBox 41"/>
            <p:cNvSpPr txBox="1"/>
            <p:nvPr/>
          </p:nvSpPr>
          <p:spPr>
            <a:xfrm>
              <a:off x="3511162" y="4308910"/>
              <a:ext cx="3475184" cy="292261"/>
            </a:xfrm>
            <a:prstGeom prst="rect">
              <a:avLst/>
            </a:prstGeom>
            <a:noFill/>
            <a:effectLst/>
          </p:spPr>
          <p:txBody>
            <a:bodyPr>
              <a:spAutoFit/>
            </a:bodyPr>
            <a:lstStyle/>
            <a:p>
              <a:pPr algn="r" eaLnBrk="0" hangingPunct="0">
                <a:lnSpc>
                  <a:spcPts val="1700"/>
                </a:lnSpc>
                <a:defRPr/>
              </a:pPr>
              <a:endParaRPr lang="id-ID" sz="1200" b="1" cap="all" noProof="1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35862" name="TextBox 42"/>
            <p:cNvSpPr txBox="1">
              <a:spLocks noChangeArrowheads="1"/>
            </p:cNvSpPr>
            <p:nvPr/>
          </p:nvSpPr>
          <p:spPr bwMode="auto">
            <a:xfrm>
              <a:off x="1895019" y="4751854"/>
              <a:ext cx="5091326" cy="292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lnSpc>
                  <a:spcPts val="1700"/>
                </a:lnSpc>
              </a:pPr>
              <a:endParaRPr lang="en-US" sz="1200" noProof="1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35863" name="TextBox 43"/>
            <p:cNvSpPr txBox="1">
              <a:spLocks noChangeArrowheads="1"/>
            </p:cNvSpPr>
            <p:nvPr/>
          </p:nvSpPr>
          <p:spPr bwMode="auto">
            <a:xfrm>
              <a:off x="2123628" y="4327961"/>
              <a:ext cx="5089739" cy="292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ts val="1700"/>
                </a:lnSpc>
              </a:pPr>
              <a:endParaRPr lang="en-US" sz="1200" b="1" noProof="1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  <p:sp>
          <p:nvSpPr>
            <p:cNvPr id="35864" name="TextBox 44"/>
            <p:cNvSpPr txBox="1">
              <a:spLocks noChangeArrowheads="1"/>
            </p:cNvSpPr>
            <p:nvPr/>
          </p:nvSpPr>
          <p:spPr bwMode="auto">
            <a:xfrm>
              <a:off x="2123629" y="4747090"/>
              <a:ext cx="5089738" cy="2924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ts val="1700"/>
                </a:lnSpc>
              </a:pPr>
              <a:endParaRPr lang="en-US" sz="1200" noProof="1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endParaRPr>
            </a:p>
          </p:txBody>
        </p:sp>
      </p:grpSp>
      <p:sp>
        <p:nvSpPr>
          <p:cNvPr id="46" name="Rectangle 45"/>
          <p:cNvSpPr/>
          <p:nvPr/>
        </p:nvSpPr>
        <p:spPr bwMode="auto">
          <a:xfrm>
            <a:off x="793422" y="1043119"/>
            <a:ext cx="1920286" cy="533654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0" hangingPunct="0">
              <a:defRPr/>
            </a:pPr>
            <a:r>
              <a:rPr lang="en-US" sz="1200" b="1" spc="-100" noProof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AKUNTAN PUBLIK</a:t>
            </a:r>
            <a:endParaRPr lang="id-ID" sz="1200" b="1" spc="-100" noProof="1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35847" name="Rectangle 46"/>
          <p:cNvSpPr>
            <a:spLocks noChangeArrowheads="1"/>
          </p:cNvSpPr>
          <p:nvPr/>
        </p:nvSpPr>
        <p:spPr bwMode="auto">
          <a:xfrm>
            <a:off x="742950" y="1638300"/>
            <a:ext cx="3391406" cy="72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1700"/>
              </a:lnSpc>
            </a:pPr>
            <a:r>
              <a:rPr lang="en-US" sz="1200" b="1" noProof="1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TANUDIREDJA, WIBISANA, RINTIS &amp; </a:t>
            </a:r>
            <a:r>
              <a:rPr lang="en-US" sz="1200" b="1" noProof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REKAN</a:t>
            </a:r>
          </a:p>
          <a:p>
            <a:pPr eaLnBrk="0" hangingPunct="0">
              <a:lnSpc>
                <a:spcPts val="1700"/>
              </a:lnSpc>
            </a:pPr>
            <a:r>
              <a:rPr lang="en-US" sz="1200" b="1" noProof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(</a:t>
            </a:r>
            <a:r>
              <a:rPr lang="en-US" sz="1200" b="1" noProof="1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PRICEWATERHOUSE COOPERS)</a:t>
            </a:r>
          </a:p>
        </p:txBody>
      </p:sp>
      <p:sp>
        <p:nvSpPr>
          <p:cNvPr id="35848" name="Rectangle 47"/>
          <p:cNvSpPr>
            <a:spLocks noChangeArrowheads="1"/>
          </p:cNvSpPr>
          <p:nvPr/>
        </p:nvSpPr>
        <p:spPr bwMode="auto">
          <a:xfrm>
            <a:off x="742950" y="2377515"/>
            <a:ext cx="282892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1700"/>
              </a:lnSpc>
            </a:pPr>
            <a:r>
              <a:rPr lang="en-US" sz="1200" noProof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Plaza 89</a:t>
            </a:r>
            <a:endParaRPr lang="en-US" sz="1200" noProof="1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eaLnBrk="0" hangingPunct="0">
              <a:lnSpc>
                <a:spcPts val="1700"/>
              </a:lnSpc>
            </a:pPr>
            <a:r>
              <a:rPr lang="en-US" sz="1200" noProof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Jl.  H.R. Rasuna Said </a:t>
            </a:r>
            <a:endParaRPr lang="en-US" sz="1200" noProof="1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eaLnBrk="0" hangingPunct="0">
              <a:lnSpc>
                <a:spcPts val="1700"/>
              </a:lnSpc>
            </a:pPr>
            <a:r>
              <a:rPr lang="en-US" sz="1200" noProof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Kav. X7 No. 6</a:t>
            </a:r>
            <a:endParaRPr lang="en-US" sz="1200" noProof="1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eaLnBrk="0" hangingPunct="0">
              <a:lnSpc>
                <a:spcPts val="1700"/>
              </a:lnSpc>
            </a:pPr>
            <a:r>
              <a:rPr lang="en-US" sz="1200" noProof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Kuningan, Jakarta 12940</a:t>
            </a:r>
            <a:endParaRPr lang="en-US" sz="1200" noProof="1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eaLnBrk="0" hangingPunct="0">
              <a:lnSpc>
                <a:spcPts val="1700"/>
              </a:lnSpc>
            </a:pPr>
            <a:r>
              <a:rPr lang="en-US" sz="1200" noProof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Tel. 62-21 5212 901</a:t>
            </a:r>
            <a:endParaRPr lang="en-US" sz="1200" noProof="1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eaLnBrk="0" hangingPunct="0">
              <a:lnSpc>
                <a:spcPts val="1700"/>
              </a:lnSpc>
            </a:pPr>
            <a:r>
              <a:rPr lang="en-US" sz="1200" noProof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Fax. 62-21 5290 5555/5290 5050</a:t>
            </a:r>
            <a:endParaRPr lang="en-US" sz="1200" noProof="1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5850" name="Rectangle 49"/>
          <p:cNvSpPr>
            <a:spLocks noChangeArrowheads="1"/>
          </p:cNvSpPr>
          <p:nvPr/>
        </p:nvSpPr>
        <p:spPr bwMode="auto">
          <a:xfrm>
            <a:off x="3743325" y="1633538"/>
            <a:ext cx="17907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lnSpc>
                <a:spcPts val="1700"/>
              </a:lnSpc>
            </a:pPr>
            <a:r>
              <a:rPr lang="en-US" sz="1200" b="1" noProof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FATHIAH HELMI S.H</a:t>
            </a:r>
            <a:r>
              <a:rPr lang="en-US" sz="1200" b="1" noProof="1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.</a:t>
            </a:r>
          </a:p>
        </p:txBody>
      </p:sp>
      <p:sp>
        <p:nvSpPr>
          <p:cNvPr id="35851" name="Rectangle 50"/>
          <p:cNvSpPr>
            <a:spLocks noChangeArrowheads="1"/>
          </p:cNvSpPr>
          <p:nvPr/>
        </p:nvSpPr>
        <p:spPr bwMode="auto">
          <a:xfrm>
            <a:off x="3783013" y="2151063"/>
            <a:ext cx="2352675" cy="161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1700"/>
              </a:lnSpc>
            </a:pPr>
            <a:r>
              <a:rPr lang="en-US" sz="1200" noProof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Graha Irama</a:t>
            </a:r>
            <a:endParaRPr lang="en-US" sz="1200" noProof="1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eaLnBrk="0" hangingPunct="0">
              <a:lnSpc>
                <a:spcPts val="1700"/>
              </a:lnSpc>
            </a:pPr>
            <a:r>
              <a:rPr lang="en-US" sz="1200" noProof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Lantai 6, Ruang 6C</a:t>
            </a:r>
            <a:endParaRPr lang="en-US" sz="1200" noProof="1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eaLnBrk="0" hangingPunct="0">
              <a:lnSpc>
                <a:spcPts val="1700"/>
              </a:lnSpc>
            </a:pPr>
            <a:r>
              <a:rPr lang="en-US" sz="1200" noProof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Jl. H.R. Rasuna Said X-1</a:t>
            </a:r>
            <a:endParaRPr lang="en-US" sz="1200" noProof="1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eaLnBrk="0" hangingPunct="0">
              <a:lnSpc>
                <a:spcPts val="1700"/>
              </a:lnSpc>
            </a:pPr>
            <a:r>
              <a:rPr lang="en-US" sz="1200" noProof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Kav. 1 &amp; 2</a:t>
            </a:r>
            <a:endParaRPr lang="en-US" sz="1200" noProof="1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eaLnBrk="0" hangingPunct="0">
              <a:lnSpc>
                <a:spcPts val="1700"/>
              </a:lnSpc>
            </a:pPr>
            <a:r>
              <a:rPr lang="en-US" sz="1200" noProof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Kuningan, Jakarta 12950</a:t>
            </a:r>
            <a:endParaRPr lang="en-US" sz="1200" noProof="1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eaLnBrk="0" hangingPunct="0">
              <a:lnSpc>
                <a:spcPts val="1700"/>
              </a:lnSpc>
            </a:pPr>
            <a:r>
              <a:rPr lang="en-US" sz="1200" noProof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Tel. 62-21 52907 304-06</a:t>
            </a:r>
            <a:endParaRPr lang="en-US" sz="1200" noProof="1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eaLnBrk="0" hangingPunct="0">
              <a:lnSpc>
                <a:spcPts val="1700"/>
              </a:lnSpc>
            </a:pPr>
            <a:r>
              <a:rPr lang="en-US" sz="1200" noProof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Fax. 62-21 526 1136</a:t>
            </a:r>
            <a:endParaRPr lang="en-US" sz="1200" noProof="1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782879" y="1624013"/>
            <a:ext cx="2105833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0" hangingPunct="0">
              <a:lnSpc>
                <a:spcPts val="1700"/>
              </a:lnSpc>
              <a:defRPr/>
            </a:pPr>
            <a:r>
              <a:rPr lang="en-US" sz="1200" b="1" cap="all" noProof="1" smtClean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DA SILVA &amp; SUHARDADI</a:t>
            </a:r>
            <a:endParaRPr lang="id-ID" sz="1200" b="1" cap="all" noProof="1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5854" name="Rectangle 53"/>
          <p:cNvSpPr>
            <a:spLocks noChangeArrowheads="1"/>
          </p:cNvSpPr>
          <p:nvPr/>
        </p:nvSpPr>
        <p:spPr bwMode="auto">
          <a:xfrm>
            <a:off x="6809885" y="2168525"/>
            <a:ext cx="2702249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ts val="1700"/>
              </a:lnSpc>
            </a:pPr>
            <a:r>
              <a:rPr lang="en-US" sz="1200" noProof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One Pacific Place, lantai 11 </a:t>
            </a:r>
          </a:p>
          <a:p>
            <a:pPr eaLnBrk="0" hangingPunct="0">
              <a:lnSpc>
                <a:spcPts val="1700"/>
              </a:lnSpc>
            </a:pPr>
            <a:r>
              <a:rPr lang="en-US" sz="1200" noProof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Sudirman Central Business District </a:t>
            </a:r>
          </a:p>
          <a:p>
            <a:pPr eaLnBrk="0" hangingPunct="0">
              <a:lnSpc>
                <a:spcPts val="1700"/>
              </a:lnSpc>
            </a:pPr>
            <a:r>
              <a:rPr lang="en-US" sz="1200" noProof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Jl. Jendral Sudirman Kav. 52-53</a:t>
            </a:r>
          </a:p>
          <a:p>
            <a:pPr eaLnBrk="0" hangingPunct="0">
              <a:lnSpc>
                <a:spcPts val="1700"/>
              </a:lnSpc>
            </a:pPr>
            <a:r>
              <a:rPr lang="en-US" sz="1200" noProof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Jakarta 12190 </a:t>
            </a:r>
          </a:p>
          <a:p>
            <a:pPr eaLnBrk="0" hangingPunct="0">
              <a:lnSpc>
                <a:spcPts val="1700"/>
              </a:lnSpc>
            </a:pPr>
            <a:r>
              <a:rPr lang="en-US" sz="1200" noProof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Tel. 62 21 2783 0550</a:t>
            </a:r>
          </a:p>
          <a:p>
            <a:pPr eaLnBrk="0" hangingPunct="0">
              <a:lnSpc>
                <a:spcPts val="1700"/>
              </a:lnSpc>
            </a:pPr>
            <a:r>
              <a:rPr lang="en-US" sz="1200" noProof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Fax. 62 21 2985 9889</a:t>
            </a:r>
            <a:endParaRPr lang="en-US" sz="1200" noProof="1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5857" name="Rectangle 56"/>
          <p:cNvSpPr>
            <a:spLocks noChangeArrowheads="1"/>
          </p:cNvSpPr>
          <p:nvPr/>
        </p:nvSpPr>
        <p:spPr bwMode="auto">
          <a:xfrm>
            <a:off x="793422" y="4588505"/>
            <a:ext cx="2517775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ts val="1700"/>
              </a:lnSpc>
            </a:pPr>
            <a:r>
              <a:rPr lang="en-US" sz="1200" b="1" noProof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PT ADIMITRA JASA KORPORA</a:t>
            </a:r>
            <a:endParaRPr lang="en-US" sz="1200" b="1" noProof="1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5858" name="Rectangle 57"/>
          <p:cNvSpPr>
            <a:spLocks noChangeArrowheads="1"/>
          </p:cNvSpPr>
          <p:nvPr/>
        </p:nvSpPr>
        <p:spPr bwMode="auto">
          <a:xfrm>
            <a:off x="790247" y="4917118"/>
            <a:ext cx="238601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ts val="1700"/>
              </a:lnSpc>
            </a:pPr>
            <a:r>
              <a:rPr lang="en-US" sz="1200" noProof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Plaza Property Lantai 2</a:t>
            </a:r>
            <a:endParaRPr lang="en-US" sz="1200" noProof="1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eaLnBrk="0" hangingPunct="0">
              <a:lnSpc>
                <a:spcPts val="1700"/>
              </a:lnSpc>
            </a:pPr>
            <a:r>
              <a:rPr lang="en-US" sz="1200" noProof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Komplek Pertokoan Pulomas </a:t>
            </a:r>
            <a:endParaRPr lang="en-US" sz="1200" noProof="1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eaLnBrk="0" hangingPunct="0">
              <a:lnSpc>
                <a:spcPts val="1700"/>
              </a:lnSpc>
            </a:pPr>
            <a:r>
              <a:rPr lang="en-US" sz="1200" noProof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Blok VIII No. 1</a:t>
            </a:r>
            <a:endParaRPr lang="en-US" sz="1200" noProof="1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eaLnBrk="0" hangingPunct="0">
              <a:lnSpc>
                <a:spcPts val="1700"/>
              </a:lnSpc>
            </a:pPr>
            <a:r>
              <a:rPr lang="en-US" sz="1200" noProof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Jl. Perintis Kemerdekaan </a:t>
            </a:r>
            <a:endParaRPr lang="en-US" sz="1200" noProof="1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eaLnBrk="0" hangingPunct="0">
              <a:lnSpc>
                <a:spcPts val="1700"/>
              </a:lnSpc>
            </a:pPr>
            <a:r>
              <a:rPr lang="en-US" sz="1200" noProof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Jakarta Timur</a:t>
            </a:r>
            <a:endParaRPr lang="en-US" sz="1200" noProof="1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eaLnBrk="0" hangingPunct="0">
              <a:lnSpc>
                <a:spcPts val="1700"/>
              </a:lnSpc>
            </a:pPr>
            <a:r>
              <a:rPr lang="en-US" sz="1200" noProof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Tel. 62-21 4788 1515</a:t>
            </a:r>
            <a:endParaRPr lang="en-US" sz="1200" noProof="1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  <a:p>
            <a:pPr eaLnBrk="0" hangingPunct="0">
              <a:lnSpc>
                <a:spcPts val="1700"/>
              </a:lnSpc>
            </a:pPr>
            <a:r>
              <a:rPr lang="en-US" sz="1200" noProof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Fax. 62-21 470 9697</a:t>
            </a:r>
            <a:endParaRPr lang="en-US" sz="1200" noProof="1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5859" name="Rectangle 58"/>
          <p:cNvSpPr>
            <a:spLocks noChangeArrowheads="1"/>
          </p:cNvSpPr>
          <p:nvPr/>
        </p:nvSpPr>
        <p:spPr bwMode="auto">
          <a:xfrm>
            <a:off x="3729544" y="4607066"/>
            <a:ext cx="2947987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ts val="1700"/>
              </a:lnSpc>
            </a:pPr>
            <a:r>
              <a:rPr lang="en-US" sz="1200" b="1" noProof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PT PEMERINGKAT EFEK INDONESIA</a:t>
            </a:r>
            <a:endParaRPr lang="en-US" sz="1200" b="1" noProof="1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5860" name="Rectangle 59"/>
          <p:cNvSpPr>
            <a:spLocks noChangeArrowheads="1"/>
          </p:cNvSpPr>
          <p:nvPr/>
        </p:nvSpPr>
        <p:spPr bwMode="auto">
          <a:xfrm>
            <a:off x="3721606" y="4965841"/>
            <a:ext cx="3224213" cy="114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4000"/>
              </a:lnSpc>
            </a:pPr>
            <a:r>
              <a:rPr lang="en-US" sz="1200" dirty="0" err="1" smtClean="0">
                <a:latin typeface="Microsoft YaHei" pitchFamily="34" charset="-122"/>
                <a:ea typeface="Microsoft YaHei" pitchFamily="34" charset="-122"/>
              </a:rPr>
              <a:t>Panin</a:t>
            </a:r>
            <a:r>
              <a:rPr lang="en-US" sz="1200" dirty="0" smtClean="0">
                <a:latin typeface="Microsoft YaHei" pitchFamily="34" charset="-122"/>
                <a:ea typeface="Microsoft YaHei" pitchFamily="34" charset="-122"/>
              </a:rPr>
              <a:t> Tower Senayan City, </a:t>
            </a:r>
            <a:r>
              <a:rPr lang="en-US" sz="1200" noProof="1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lantai </a:t>
            </a:r>
            <a:r>
              <a:rPr lang="en-US" sz="1200" noProof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sz="1200" dirty="0" smtClean="0">
                <a:latin typeface="Microsoft YaHei" pitchFamily="34" charset="-122"/>
                <a:ea typeface="Microsoft YaHei" pitchFamily="34" charset="-122"/>
              </a:rPr>
              <a:t>17</a:t>
            </a:r>
            <a:endParaRPr lang="en-US" sz="1200" dirty="0">
              <a:latin typeface="Microsoft YaHei" pitchFamily="34" charset="-122"/>
              <a:ea typeface="Microsoft YaHei" pitchFamily="34" charset="-122"/>
            </a:endParaRPr>
          </a:p>
          <a:p>
            <a:pPr eaLnBrk="0" hangingPunct="0">
              <a:lnSpc>
                <a:spcPct val="114000"/>
              </a:lnSpc>
            </a:pPr>
            <a:r>
              <a:rPr lang="en-US" sz="1200" dirty="0" smtClean="0">
                <a:latin typeface="Microsoft YaHei" pitchFamily="34" charset="-122"/>
                <a:ea typeface="Microsoft YaHei" pitchFamily="34" charset="-122"/>
              </a:rPr>
              <a:t>Jl. Asia </a:t>
            </a:r>
            <a:r>
              <a:rPr lang="en-US" sz="1200" dirty="0" err="1" smtClean="0">
                <a:latin typeface="Microsoft YaHei" pitchFamily="34" charset="-122"/>
                <a:ea typeface="Microsoft YaHei" pitchFamily="34" charset="-122"/>
              </a:rPr>
              <a:t>Afrika</a:t>
            </a:r>
            <a:r>
              <a:rPr lang="en-US" sz="1200" dirty="0" smtClean="0">
                <a:latin typeface="Microsoft YaHei" pitchFamily="34" charset="-122"/>
                <a:ea typeface="Microsoft YaHei" pitchFamily="34" charset="-122"/>
              </a:rPr>
              <a:t> Lot.19</a:t>
            </a:r>
            <a:endParaRPr lang="en-US" sz="1200" dirty="0">
              <a:latin typeface="Microsoft YaHei" pitchFamily="34" charset="-122"/>
              <a:ea typeface="Microsoft YaHei" pitchFamily="34" charset="-122"/>
            </a:endParaRPr>
          </a:p>
          <a:p>
            <a:pPr eaLnBrk="0" hangingPunct="0">
              <a:lnSpc>
                <a:spcPct val="114000"/>
              </a:lnSpc>
            </a:pPr>
            <a:r>
              <a:rPr lang="en-US" sz="1200" dirty="0" smtClean="0">
                <a:latin typeface="Microsoft YaHei" pitchFamily="34" charset="-122"/>
                <a:ea typeface="Microsoft YaHei" pitchFamily="34" charset="-122"/>
              </a:rPr>
              <a:t>Jakarta 10270, Indonesia</a:t>
            </a:r>
            <a:r>
              <a:rPr lang="en-US" sz="1200" dirty="0">
                <a:latin typeface="Microsoft YaHei" pitchFamily="34" charset="-122"/>
                <a:ea typeface="Microsoft YaHei" pitchFamily="34" charset="-122"/>
              </a:rPr>
              <a:t/>
            </a:r>
            <a:br>
              <a:rPr lang="en-US" sz="1200" dirty="0">
                <a:latin typeface="Microsoft YaHei" pitchFamily="34" charset="-122"/>
                <a:ea typeface="Microsoft YaHei" pitchFamily="34" charset="-122"/>
              </a:rPr>
            </a:br>
            <a:r>
              <a:rPr lang="en-US" sz="1200" dirty="0" smtClean="0">
                <a:latin typeface="Microsoft YaHei" pitchFamily="34" charset="-122"/>
                <a:ea typeface="Microsoft YaHei" pitchFamily="34" charset="-122"/>
              </a:rPr>
              <a:t>Tel. 62-21 7278 2380</a:t>
            </a:r>
            <a:r>
              <a:rPr lang="en-US" sz="1200" dirty="0">
                <a:latin typeface="Microsoft YaHei" pitchFamily="34" charset="-122"/>
                <a:ea typeface="Microsoft YaHei" pitchFamily="34" charset="-122"/>
              </a:rPr>
              <a:t/>
            </a:r>
            <a:br>
              <a:rPr lang="en-US" sz="1200" dirty="0">
                <a:latin typeface="Microsoft YaHei" pitchFamily="34" charset="-122"/>
                <a:ea typeface="Microsoft YaHei" pitchFamily="34" charset="-122"/>
              </a:rPr>
            </a:br>
            <a:r>
              <a:rPr lang="en-US" sz="1200" dirty="0" smtClean="0">
                <a:latin typeface="Microsoft YaHei" pitchFamily="34" charset="-122"/>
                <a:ea typeface="Microsoft YaHei" pitchFamily="34" charset="-122"/>
              </a:rPr>
              <a:t>Fax. 62-21 7278 2370</a:t>
            </a:r>
            <a:endParaRPr lang="en-US" sz="1200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5" name="Rectangle 58"/>
          <p:cNvSpPr>
            <a:spLocks noChangeArrowheads="1"/>
          </p:cNvSpPr>
          <p:nvPr/>
        </p:nvSpPr>
        <p:spPr bwMode="auto">
          <a:xfrm>
            <a:off x="6766080" y="4592113"/>
            <a:ext cx="1768433" cy="310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ts val="1700"/>
              </a:lnSpc>
            </a:pPr>
            <a:r>
              <a:rPr lang="en-US" sz="1200" b="1" noProof="1" smtClean="0">
                <a:solidFill>
                  <a:srgbClr val="000000"/>
                </a:solidFill>
                <a:latin typeface="Microsoft YaHei" pitchFamily="34" charset="-122"/>
                <a:ea typeface="Microsoft YaHei" pitchFamily="34" charset="-122"/>
              </a:rPr>
              <a:t>PT BANK MEGA TBK</a:t>
            </a:r>
            <a:endParaRPr lang="en-US" sz="1200" b="1" noProof="1">
              <a:solidFill>
                <a:srgbClr val="0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6" name="Rectangle 59"/>
          <p:cNvSpPr>
            <a:spLocks noChangeArrowheads="1"/>
          </p:cNvSpPr>
          <p:nvPr/>
        </p:nvSpPr>
        <p:spPr bwMode="auto">
          <a:xfrm>
            <a:off x="6758142" y="4950888"/>
            <a:ext cx="3224213" cy="1329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4000"/>
              </a:lnSpc>
            </a:pPr>
            <a:r>
              <a:rPr lang="en-US" sz="1200" dirty="0" err="1" smtClean="0">
                <a:latin typeface="Microsoft YaHei" pitchFamily="34" charset="-122"/>
                <a:ea typeface="Microsoft YaHei" pitchFamily="34" charset="-122"/>
              </a:rPr>
              <a:t>Menara</a:t>
            </a:r>
            <a:r>
              <a:rPr lang="en-US" sz="1200" dirty="0" smtClean="0">
                <a:latin typeface="Microsoft YaHei" pitchFamily="34" charset="-122"/>
                <a:ea typeface="Microsoft YaHei" pitchFamily="34" charset="-122"/>
              </a:rPr>
              <a:t> Bank Mega,</a:t>
            </a:r>
          </a:p>
          <a:p>
            <a:pPr eaLnBrk="0" hangingPunct="0">
              <a:lnSpc>
                <a:spcPct val="114000"/>
              </a:lnSpc>
            </a:pPr>
            <a:r>
              <a:rPr lang="en-US" sz="1200" dirty="0" smtClean="0">
                <a:latin typeface="Microsoft YaHei" pitchFamily="34" charset="-122"/>
                <a:ea typeface="Microsoft YaHei" pitchFamily="34" charset="-122"/>
              </a:rPr>
              <a:t>Jl. </a:t>
            </a:r>
            <a:r>
              <a:rPr lang="en-US" sz="1200" dirty="0" err="1" smtClean="0">
                <a:latin typeface="Microsoft YaHei" pitchFamily="34" charset="-122"/>
                <a:ea typeface="Microsoft YaHei" pitchFamily="34" charset="-122"/>
              </a:rPr>
              <a:t>Kapten</a:t>
            </a:r>
            <a:r>
              <a:rPr lang="en-US" sz="1200" dirty="0" smtClean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sz="1200" dirty="0" err="1" smtClean="0">
                <a:latin typeface="Microsoft YaHei" pitchFamily="34" charset="-122"/>
                <a:ea typeface="Microsoft YaHei" pitchFamily="34" charset="-122"/>
              </a:rPr>
              <a:t>Tendean</a:t>
            </a:r>
            <a:r>
              <a:rPr lang="en-US" sz="1200" dirty="0" smtClean="0">
                <a:latin typeface="Microsoft YaHei" pitchFamily="34" charset="-122"/>
                <a:ea typeface="Microsoft YaHei" pitchFamily="34" charset="-122"/>
              </a:rPr>
              <a:t> </a:t>
            </a:r>
            <a:r>
              <a:rPr lang="en-US" sz="1200" dirty="0" err="1" smtClean="0">
                <a:latin typeface="Microsoft YaHei" pitchFamily="34" charset="-122"/>
                <a:ea typeface="Microsoft YaHei" pitchFamily="34" charset="-122"/>
              </a:rPr>
              <a:t>Kav</a:t>
            </a:r>
            <a:r>
              <a:rPr lang="en-US" sz="1200" dirty="0" smtClean="0">
                <a:latin typeface="Microsoft YaHei" pitchFamily="34" charset="-122"/>
                <a:ea typeface="Microsoft YaHei" pitchFamily="34" charset="-122"/>
              </a:rPr>
              <a:t>. 12-14A</a:t>
            </a:r>
          </a:p>
          <a:p>
            <a:pPr eaLnBrk="0" hangingPunct="0">
              <a:lnSpc>
                <a:spcPct val="114000"/>
              </a:lnSpc>
            </a:pPr>
            <a:r>
              <a:rPr lang="en-US" sz="1200" dirty="0" smtClean="0">
                <a:latin typeface="Microsoft YaHei" pitchFamily="34" charset="-122"/>
                <a:ea typeface="Microsoft YaHei" pitchFamily="34" charset="-122"/>
              </a:rPr>
              <a:t>Jakarta 12790</a:t>
            </a:r>
          </a:p>
          <a:p>
            <a:pPr eaLnBrk="0" hangingPunct="0">
              <a:lnSpc>
                <a:spcPct val="114000"/>
              </a:lnSpc>
            </a:pPr>
            <a:r>
              <a:rPr lang="en-US" sz="1200" dirty="0" smtClean="0">
                <a:latin typeface="Microsoft YaHei" pitchFamily="34" charset="-122"/>
                <a:ea typeface="Microsoft YaHei" pitchFamily="34" charset="-122"/>
              </a:rPr>
              <a:t>Tel. 62-21 7917 5000</a:t>
            </a:r>
          </a:p>
          <a:p>
            <a:pPr eaLnBrk="0" hangingPunct="0">
              <a:lnSpc>
                <a:spcPct val="114000"/>
              </a:lnSpc>
            </a:pPr>
            <a:r>
              <a:rPr lang="en-US" sz="1200" dirty="0" smtClean="0">
                <a:latin typeface="Microsoft YaHei" pitchFamily="34" charset="-122"/>
                <a:ea typeface="Microsoft YaHei" pitchFamily="34" charset="-122"/>
              </a:rPr>
              <a:t>Fax. 62-21 7918 7100</a:t>
            </a:r>
          </a:p>
          <a:p>
            <a:pPr eaLnBrk="0" hangingPunct="0"/>
            <a:endParaRPr lang="en-US" sz="1200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3839790" y="1047032"/>
            <a:ext cx="2203494" cy="533654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0" hangingPunct="0">
              <a:defRPr/>
            </a:pPr>
            <a:r>
              <a:rPr lang="en-US" sz="1200" b="1" spc="-100" noProof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NOTARIS</a:t>
            </a:r>
            <a:endParaRPr lang="id-ID" sz="1200" b="1" spc="-100" noProof="1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888406" y="1042269"/>
            <a:ext cx="1920160" cy="533362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0" hangingPunct="0">
              <a:defRPr/>
            </a:pPr>
            <a:r>
              <a:rPr lang="en-US" sz="1200" b="1" spc="-100" noProof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KONSULTAN HUKUM</a:t>
            </a:r>
            <a:endParaRPr lang="id-ID" sz="1200" b="1" spc="-100" noProof="1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839790" y="4002896"/>
            <a:ext cx="1920160" cy="533362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0" hangingPunct="0">
              <a:defRPr/>
            </a:pPr>
            <a:r>
              <a:rPr lang="en-US" sz="1200" b="1" spc="-100" noProof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AGEN PEMERINGKAT</a:t>
            </a:r>
            <a:endParaRPr lang="id-ID" sz="1200" b="1" spc="-100" noProof="1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870455" y="3987943"/>
            <a:ext cx="1920160" cy="533362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0" hangingPunct="0">
              <a:defRPr/>
            </a:pPr>
            <a:r>
              <a:rPr lang="en-US" sz="1200" b="1" spc="-100" noProof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BIRO ADMINSTRASI EFEK</a:t>
            </a:r>
            <a:endParaRPr lang="id-ID" sz="1200" b="1" spc="-100" noProof="1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6876326" y="3987943"/>
            <a:ext cx="1920160" cy="533362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eaLnBrk="0" hangingPunct="0">
              <a:defRPr/>
            </a:pPr>
            <a:r>
              <a:rPr lang="en-US" sz="1200" b="1" spc="-100" noProof="1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j-cs"/>
              </a:rPr>
              <a:t>WALI AMANAT</a:t>
            </a:r>
            <a:endParaRPr lang="id-ID" sz="1200" b="1" spc="-100" noProof="1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7767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537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31750" y="520264"/>
            <a:ext cx="98742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i="1" kern="0" dirty="0" smtClean="0">
                <a:solidFill>
                  <a:sysClr val="windowText" lastClr="000000"/>
                </a:solidFill>
                <a:latin typeface="Candara" pitchFamily="34" charset="0"/>
              </a:rPr>
              <a:t>Sejak pertama kali didirikan pada tahun 1992, PT Bank Victoria International Tbk telah mengalami pertumbuhan yang signifikan dan terus aktif melakukan aksi-aksi korporasi guna meningkatkan nilai tambah bagi perusahaan</a:t>
            </a:r>
            <a:r>
              <a:rPr lang="id-ID" sz="1200" i="1" kern="0" dirty="0">
                <a:solidFill>
                  <a:sysClr val="windowText" lastClr="000000"/>
                </a:solidFill>
                <a:latin typeface="Candara" pitchFamily="34" charset="0"/>
              </a:rPr>
              <a:t>…</a:t>
            </a:r>
          </a:p>
        </p:txBody>
      </p:sp>
      <p:sp>
        <p:nvSpPr>
          <p:cNvPr id="52" name="TextBox 65"/>
          <p:cNvSpPr txBox="1">
            <a:spLocks noChangeArrowheads="1"/>
          </p:cNvSpPr>
          <p:nvPr/>
        </p:nvSpPr>
        <p:spPr bwMode="auto">
          <a:xfrm>
            <a:off x="387704" y="23813"/>
            <a:ext cx="1676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b="1" dirty="0" err="1" smtClean="0">
                <a:solidFill>
                  <a:srgbClr val="FF0000"/>
                </a:solidFill>
                <a:latin typeface="+mn-lt"/>
              </a:rPr>
              <a:t>Jejak</a:t>
            </a:r>
            <a:r>
              <a:rPr lang="en-US" altLang="en-US" sz="2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+mn-lt"/>
              </a:rPr>
              <a:t>Langkah</a:t>
            </a:r>
            <a:endParaRPr lang="id-ID" altLang="en-U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5060" name="AutoShape 4" descr="https://encrypted-tbn1.gstatic.com/images?q=tbn:ANd9GcQtUmm3GsjwKxVNG72EemWQb4kOb9fju9eQ4w3Pyr8sjSVZKJDk3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2" name="AutoShape 6" descr="https://encrypted-tbn1.gstatic.com/images?q=tbn:ANd9GcQtUmm3GsjwKxVNG72EemWQb4kOb9fju9eQ4w3Pyr8sjSVZKJDk3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64" name="AutoShape 8" descr="https://encrypted-tbn1.gstatic.com/images?q=tbn:ANd9GcQtUmm3GsjwKxVNG72EemWQb4kOb9fju9eQ4w3Pyr8sjSVZKJDk3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http://www.iconsfind.com/wp-content/uploads/2013/11/Image-Edition-Tools-Rotate.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8" name="AutoShape 8" descr="https://encrypted-tbn1.gstatic.com/images?q=tbn:ANd9GcTsGRI9jP4UynIlD9XxF0Pbm2-Y4Zb58P4uBDOG9jspjYZTv8-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715326" y="3383278"/>
            <a:ext cx="3014556" cy="159288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109538" indent="-109538" eaLnBrk="0" hangingPunct="0">
              <a:buFont typeface="Arial" pitchFamily="34" charset="0"/>
              <a:buChar char="•"/>
              <a:defRPr/>
            </a:pPr>
            <a:r>
              <a:rPr lang="en-US" sz="1050" b="1" dirty="0" err="1" smtClean="0"/>
              <a:t>Pembukaan</a:t>
            </a:r>
            <a:r>
              <a:rPr lang="en-US" sz="1050" b="1" dirty="0" smtClean="0"/>
              <a:t> Kantor </a:t>
            </a:r>
            <a:r>
              <a:rPr lang="en-US" sz="1050" b="1" dirty="0" err="1" smtClean="0"/>
              <a:t>Cabang</a:t>
            </a:r>
            <a:r>
              <a:rPr lang="en-US" sz="1050" b="1" dirty="0" smtClean="0"/>
              <a:t> di Bali</a:t>
            </a:r>
          </a:p>
          <a:p>
            <a:pPr marL="109538" indent="-109538" eaLnBrk="0" hangingPunct="0">
              <a:buFont typeface="Arial" pitchFamily="34" charset="0"/>
              <a:buChar char="•"/>
              <a:defRPr/>
            </a:pPr>
            <a:r>
              <a:rPr lang="en-US" sz="1050" b="1" dirty="0" smtClean="0"/>
              <a:t>105 Kantor </a:t>
            </a:r>
            <a:r>
              <a:rPr lang="en-US" sz="1050" dirty="0" err="1" smtClean="0"/>
              <a:t>Jaringan</a:t>
            </a:r>
            <a:r>
              <a:rPr lang="en-US" sz="1050" dirty="0" smtClean="0"/>
              <a:t> Usaha </a:t>
            </a:r>
            <a:r>
              <a:rPr lang="en-US" sz="1050" b="1" dirty="0" smtClean="0"/>
              <a:t>di JABODETABEK, Bandung,  Surabaya, Manado &amp; Bali</a:t>
            </a:r>
          </a:p>
          <a:p>
            <a:pPr marL="109538" indent="-109538" eaLnBrk="0" hangingPunct="0">
              <a:buFont typeface="Arial" pitchFamily="34" charset="0"/>
              <a:buChar char="•"/>
              <a:defRPr/>
            </a:pPr>
            <a:r>
              <a:rPr lang="en-US" sz="1050" dirty="0" err="1" smtClean="0"/>
              <a:t>Mulai</a:t>
            </a:r>
            <a:r>
              <a:rPr lang="en-US" sz="1050" dirty="0" smtClean="0"/>
              <a:t> </a:t>
            </a:r>
            <a:r>
              <a:rPr lang="en-US" sz="1050" dirty="0" err="1" smtClean="0"/>
              <a:t>beroperasi</a:t>
            </a:r>
            <a:r>
              <a:rPr lang="en-US" sz="1050" dirty="0" smtClean="0"/>
              <a:t> </a:t>
            </a:r>
            <a:r>
              <a:rPr lang="en-US" sz="1050" dirty="0" err="1" smtClean="0"/>
              <a:t>sebagai</a:t>
            </a:r>
            <a:r>
              <a:rPr lang="en-US" sz="1050" dirty="0" smtClean="0"/>
              <a:t> </a:t>
            </a:r>
            <a:r>
              <a:rPr lang="en-US" sz="1050" b="1" dirty="0" smtClean="0"/>
              <a:t>Bank </a:t>
            </a:r>
            <a:r>
              <a:rPr lang="en-US" sz="1050" b="1" dirty="0" err="1" smtClean="0"/>
              <a:t>Umum</a:t>
            </a:r>
            <a:r>
              <a:rPr lang="en-US" sz="1050" b="1" dirty="0" smtClean="0"/>
              <a:t> </a:t>
            </a:r>
            <a:r>
              <a:rPr lang="en-US" sz="1050" b="1" dirty="0" err="1" smtClean="0"/>
              <a:t>Devisa</a:t>
            </a:r>
            <a:endParaRPr lang="en-US" sz="1050" b="1" dirty="0" smtClean="0"/>
          </a:p>
          <a:p>
            <a:pPr marL="109538" indent="-109538" eaLnBrk="0" hangingPunct="0">
              <a:buFont typeface="Arial" pitchFamily="34" charset="0"/>
              <a:buChar char="•"/>
              <a:defRPr/>
            </a:pPr>
            <a:r>
              <a:rPr lang="en-US" sz="1050" b="1" dirty="0" err="1" smtClean="0"/>
              <a:t>Penerbitan</a:t>
            </a:r>
            <a:r>
              <a:rPr lang="en-US" sz="1050" b="1" dirty="0" smtClean="0"/>
              <a:t> PUB </a:t>
            </a:r>
            <a:r>
              <a:rPr lang="en-US" sz="1050" b="1" dirty="0" err="1" smtClean="0"/>
              <a:t>Obligasi</a:t>
            </a:r>
            <a:r>
              <a:rPr lang="en-US" sz="1050" b="1" dirty="0" smtClean="0"/>
              <a:t> BVIC I </a:t>
            </a:r>
            <a:r>
              <a:rPr lang="id-ID" sz="1050" dirty="0" smtClean="0"/>
              <a:t>sebesar</a:t>
            </a:r>
            <a:r>
              <a:rPr lang="en-US" sz="1050" dirty="0" smtClean="0"/>
              <a:t> </a:t>
            </a:r>
            <a:r>
              <a:rPr lang="id-ID" sz="1050" b="1" dirty="0" smtClean="0"/>
              <a:t>Rp</a:t>
            </a:r>
            <a:r>
              <a:rPr lang="en-US" sz="1050" b="1" dirty="0" smtClean="0"/>
              <a:t> 3</a:t>
            </a:r>
            <a:r>
              <a:rPr lang="id-ID" sz="1050" b="1" dirty="0" smtClean="0"/>
              <a:t>00</a:t>
            </a:r>
            <a:r>
              <a:rPr lang="en-US" sz="1050" b="1" dirty="0" smtClean="0"/>
              <a:t> </a:t>
            </a:r>
            <a:r>
              <a:rPr lang="id-ID" sz="1050" b="1" dirty="0" smtClean="0"/>
              <a:t>Miliar</a:t>
            </a:r>
            <a:r>
              <a:rPr lang="en-US" sz="1050" b="1" dirty="0" smtClean="0"/>
              <a:t> </a:t>
            </a:r>
            <a:r>
              <a:rPr lang="id-ID" sz="1050" dirty="0" smtClean="0"/>
              <a:t>&amp;</a:t>
            </a:r>
            <a:r>
              <a:rPr lang="en-US" sz="1050" dirty="0" smtClean="0"/>
              <a:t> </a:t>
            </a:r>
            <a:r>
              <a:rPr lang="en-US" sz="1050" b="1" dirty="0" smtClean="0"/>
              <a:t>PUB </a:t>
            </a:r>
            <a:r>
              <a:rPr lang="id-ID" sz="1050" b="1" dirty="0" smtClean="0"/>
              <a:t>Obligasi</a:t>
            </a:r>
            <a:r>
              <a:rPr lang="en-US" sz="1050" b="1" dirty="0" smtClean="0"/>
              <a:t> </a:t>
            </a:r>
            <a:r>
              <a:rPr lang="id-ID" sz="1050" b="1" dirty="0" smtClean="0"/>
              <a:t>Sub</a:t>
            </a:r>
            <a:r>
              <a:rPr lang="en-US" sz="1050" b="1" dirty="0" err="1" smtClean="0"/>
              <a:t>ordinasi</a:t>
            </a:r>
            <a:r>
              <a:rPr lang="en-US" sz="1050" b="1" dirty="0" smtClean="0"/>
              <a:t> BVIC </a:t>
            </a:r>
            <a:r>
              <a:rPr lang="id-ID" sz="1050" b="1" dirty="0" smtClean="0"/>
              <a:t>I</a:t>
            </a:r>
            <a:r>
              <a:rPr lang="en-US" sz="1050" b="1" dirty="0" smtClean="0"/>
              <a:t> </a:t>
            </a:r>
            <a:r>
              <a:rPr lang="id-ID" sz="1050" dirty="0" smtClean="0"/>
              <a:t>sebesar</a:t>
            </a:r>
            <a:r>
              <a:rPr lang="en-US" sz="1050" dirty="0" smtClean="0"/>
              <a:t> </a:t>
            </a:r>
            <a:r>
              <a:rPr lang="id-ID" sz="1050" b="1" dirty="0" smtClean="0"/>
              <a:t>Rp</a:t>
            </a:r>
            <a:r>
              <a:rPr lang="en-US" sz="1050" b="1" dirty="0" smtClean="0"/>
              <a:t> 5</a:t>
            </a:r>
            <a:r>
              <a:rPr lang="id-ID" sz="1050" b="1" dirty="0" smtClean="0"/>
              <a:t>0</a:t>
            </a:r>
            <a:r>
              <a:rPr lang="en-US" sz="1050" b="1" dirty="0" smtClean="0"/>
              <a:t> </a:t>
            </a:r>
            <a:r>
              <a:rPr lang="id-ID" sz="1050" b="1" dirty="0" smtClean="0"/>
              <a:t>Miliar</a:t>
            </a:r>
            <a:endParaRPr lang="en-US" sz="1050" b="1" dirty="0" smtClean="0"/>
          </a:p>
          <a:p>
            <a:pPr marL="109538" indent="-109538" eaLnBrk="0" hangingPunct="0">
              <a:buFont typeface="Arial" pitchFamily="34" charset="0"/>
              <a:buChar char="•"/>
              <a:defRPr/>
            </a:pPr>
            <a:r>
              <a:rPr lang="sv-SE" sz="1050" b="1" dirty="0" smtClean="0"/>
              <a:t>Peringkat 2</a:t>
            </a:r>
            <a:r>
              <a:rPr lang="sv-SE" sz="1050" dirty="0" smtClean="0"/>
              <a:t>, Kategori Private Keuangan – Listed Penghargaan </a:t>
            </a:r>
            <a:r>
              <a:rPr lang="sv-SE" sz="1050" b="1" dirty="0" smtClean="0"/>
              <a:t>Laporan Tahunan 2016</a:t>
            </a:r>
          </a:p>
          <a:p>
            <a:pPr marL="109538" indent="-109538" eaLnBrk="0" hangingPunct="0">
              <a:buFont typeface="Arial" pitchFamily="34" charset="0"/>
              <a:buChar char="•"/>
              <a:defRPr/>
            </a:pPr>
            <a:endParaRPr lang="en-US" sz="1050" b="1" dirty="0" smtClean="0"/>
          </a:p>
        </p:txBody>
      </p:sp>
      <p:sp>
        <p:nvSpPr>
          <p:cNvPr id="58" name="Rectangle 57"/>
          <p:cNvSpPr/>
          <p:nvPr/>
        </p:nvSpPr>
        <p:spPr>
          <a:xfrm>
            <a:off x="4443420" y="1211002"/>
            <a:ext cx="1746855" cy="79008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defRPr/>
            </a:pPr>
            <a:r>
              <a:rPr lang="id-ID" sz="1100" dirty="0" smtClean="0">
                <a:latin typeface="+mj-lt"/>
              </a:rPr>
              <a:t>Penerbitan </a:t>
            </a:r>
            <a:r>
              <a:rPr lang="id-ID" sz="1100" b="1" dirty="0" smtClean="0">
                <a:latin typeface="+mj-lt"/>
              </a:rPr>
              <a:t>Obligasi III </a:t>
            </a:r>
            <a:r>
              <a:rPr lang="id-ID" sz="1100" dirty="0" smtClean="0">
                <a:latin typeface="+mj-lt"/>
              </a:rPr>
              <a:t>sebesar</a:t>
            </a:r>
            <a:r>
              <a:rPr lang="en-US" sz="1100" dirty="0" smtClean="0">
                <a:latin typeface="+mj-lt"/>
              </a:rPr>
              <a:t> </a:t>
            </a:r>
            <a:r>
              <a:rPr lang="id-ID" sz="1100" b="1" dirty="0" smtClean="0">
                <a:latin typeface="+mj-lt"/>
              </a:rPr>
              <a:t>Rp 200 Miliar</a:t>
            </a:r>
            <a:r>
              <a:rPr lang="id-ID" sz="1100" dirty="0" smtClean="0">
                <a:latin typeface="+mj-lt"/>
              </a:rPr>
              <a:t> </a:t>
            </a:r>
            <a:r>
              <a:rPr lang="en-US" sz="1100" dirty="0" smtClean="0">
                <a:latin typeface="+mj-lt"/>
              </a:rPr>
              <a:t> </a:t>
            </a:r>
            <a:r>
              <a:rPr lang="id-ID" sz="1100" dirty="0" smtClean="0">
                <a:latin typeface="+mj-lt"/>
              </a:rPr>
              <a:t>&amp; </a:t>
            </a:r>
            <a:r>
              <a:rPr lang="id-ID" sz="1100" b="1" dirty="0" smtClean="0">
                <a:latin typeface="+mj-lt"/>
              </a:rPr>
              <a:t>Obligasi Sub</a:t>
            </a:r>
            <a:r>
              <a:rPr lang="en-US" sz="1100" b="1" dirty="0" err="1" smtClean="0">
                <a:latin typeface="+mj-lt"/>
              </a:rPr>
              <a:t>ordinasi</a:t>
            </a:r>
            <a:r>
              <a:rPr lang="id-ID" sz="1100" b="1" dirty="0" smtClean="0">
                <a:latin typeface="+mj-lt"/>
              </a:rPr>
              <a:t> II </a:t>
            </a:r>
            <a:r>
              <a:rPr lang="id-ID" sz="1100" dirty="0" smtClean="0">
                <a:latin typeface="+mj-lt"/>
              </a:rPr>
              <a:t>sebesar</a:t>
            </a:r>
            <a:r>
              <a:rPr lang="en-US" sz="1100" dirty="0" smtClean="0">
                <a:latin typeface="+mj-lt"/>
              </a:rPr>
              <a:t> </a:t>
            </a:r>
            <a:r>
              <a:rPr lang="id-ID" sz="1100" b="1" dirty="0" smtClean="0">
                <a:latin typeface="+mj-lt"/>
              </a:rPr>
              <a:t>Rp 300 Miliar</a:t>
            </a:r>
            <a:endParaRPr lang="en-US" sz="1100" b="1" dirty="0" smtClean="0">
              <a:latin typeface="+mj-lt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rot="16200000" flipH="1">
            <a:off x="1464782" y="3864285"/>
            <a:ext cx="5503118" cy="14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2502274" y="1496116"/>
            <a:ext cx="1358473" cy="42976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109538" indent="-109538">
              <a:defRPr/>
            </a:pPr>
            <a:r>
              <a:rPr lang="fi-FI" sz="1100" smtClean="0">
                <a:latin typeface="+mj-lt"/>
              </a:rPr>
              <a:t>Melakukan </a:t>
            </a:r>
            <a:r>
              <a:rPr lang="fi-FI" sz="1100" b="1" smtClean="0">
                <a:latin typeface="+mj-lt"/>
              </a:rPr>
              <a:t>PUT V</a:t>
            </a:r>
            <a:endParaRPr lang="en-US" sz="1100" b="1" dirty="0" smtClean="0">
              <a:latin typeface="+mj-l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502274" y="2001090"/>
            <a:ext cx="1358473" cy="118743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eaLnBrk="0" hangingPunct="0">
              <a:defRPr/>
            </a:pPr>
            <a:r>
              <a:rPr lang="id-ID" sz="1100" smtClean="0">
                <a:latin typeface="+mj-lt"/>
              </a:rPr>
              <a:t>Melakukan </a:t>
            </a:r>
            <a:r>
              <a:rPr lang="en-US" sz="1100" b="1" smtClean="0">
                <a:latin typeface="+mj-lt"/>
              </a:rPr>
              <a:t>k</a:t>
            </a:r>
            <a:r>
              <a:rPr lang="id-ID" sz="1100" b="1" smtClean="0">
                <a:latin typeface="+mj-lt"/>
              </a:rPr>
              <a:t>onversi </a:t>
            </a:r>
            <a:r>
              <a:rPr lang="id-ID" sz="1100" smtClean="0">
                <a:latin typeface="+mj-lt"/>
              </a:rPr>
              <a:t>Izin Operasional,</a:t>
            </a:r>
            <a:r>
              <a:rPr lang="en-US" sz="1100" smtClean="0">
                <a:latin typeface="+mj-lt"/>
              </a:rPr>
              <a:t> </a:t>
            </a:r>
            <a:r>
              <a:rPr lang="id-ID" sz="1100" b="1" smtClean="0">
                <a:latin typeface="+mj-lt"/>
              </a:rPr>
              <a:t>Bank Swaguna menjadi Bank Victoria Syariah</a:t>
            </a:r>
            <a:endParaRPr lang="en-US" sz="1100" b="1" dirty="0" smtClean="0">
              <a:latin typeface="+mj-lt"/>
            </a:endParaRPr>
          </a:p>
          <a:p>
            <a:pPr eaLnBrk="0" hangingPunct="0">
              <a:defRPr/>
            </a:pPr>
            <a:endParaRPr lang="en-US" sz="1100" dirty="0" smtClean="0">
              <a:latin typeface="+mj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514862" y="3776087"/>
            <a:ext cx="1362456" cy="19509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eaLnBrk="0" hangingPunct="0">
              <a:defRPr/>
            </a:pPr>
            <a:r>
              <a:rPr lang="id-ID" sz="1100" smtClean="0">
                <a:latin typeface="+mj-lt"/>
              </a:rPr>
              <a:t>Melakukan </a:t>
            </a:r>
            <a:r>
              <a:rPr lang="id-ID" sz="1100" b="1" smtClean="0">
                <a:latin typeface="+mj-lt"/>
              </a:rPr>
              <a:t>Akuisisi </a:t>
            </a:r>
            <a:r>
              <a:rPr lang="id-ID" sz="1100" smtClean="0">
                <a:latin typeface="+mj-lt"/>
              </a:rPr>
              <a:t> salah satu </a:t>
            </a:r>
            <a:r>
              <a:rPr lang="id-ID" sz="1100" b="1" smtClean="0">
                <a:latin typeface="+mj-lt"/>
              </a:rPr>
              <a:t>bank swasta</a:t>
            </a:r>
            <a:r>
              <a:rPr lang="en-US" sz="1100" b="1" smtClean="0">
                <a:latin typeface="+mj-lt"/>
              </a:rPr>
              <a:t> </a:t>
            </a:r>
            <a:r>
              <a:rPr lang="id-ID" sz="1100" b="1" smtClean="0">
                <a:latin typeface="+mj-lt"/>
              </a:rPr>
              <a:t>nasional di Indonesia (Bank Swaguna</a:t>
            </a:r>
            <a:r>
              <a:rPr lang="id-ID" sz="1100" b="1" dirty="0" smtClean="0">
                <a:latin typeface="+mj-lt"/>
              </a:rPr>
              <a:t>)</a:t>
            </a:r>
            <a:r>
              <a:rPr lang="en-US" sz="1100" b="1" dirty="0" smtClean="0">
                <a:latin typeface="+mj-lt"/>
              </a:rPr>
              <a:t>.</a:t>
            </a:r>
            <a:endParaRPr lang="en-US" sz="1100" dirty="0" smtClean="0">
              <a:latin typeface="+mj-lt"/>
            </a:endParaRPr>
          </a:p>
          <a:p>
            <a:pPr algn="just" eaLnBrk="0" hangingPunct="0">
              <a:defRPr/>
            </a:pPr>
            <a:endParaRPr lang="en-US" sz="1100" dirty="0" smtClean="0">
              <a:latin typeface="+mj-lt"/>
            </a:endParaRPr>
          </a:p>
          <a:p>
            <a:pPr eaLnBrk="0" hangingPunct="0">
              <a:defRPr/>
            </a:pPr>
            <a:r>
              <a:rPr lang="id-ID" sz="1100" smtClean="0">
                <a:latin typeface="+mj-lt"/>
              </a:rPr>
              <a:t>Penerbitan </a:t>
            </a:r>
            <a:r>
              <a:rPr lang="id-ID" sz="1100" b="1" smtClean="0">
                <a:latin typeface="+mj-lt"/>
              </a:rPr>
              <a:t>Obligasi II</a:t>
            </a:r>
            <a:r>
              <a:rPr lang="en-US" sz="1100" b="1" smtClean="0">
                <a:latin typeface="+mj-lt"/>
              </a:rPr>
              <a:t> </a:t>
            </a:r>
            <a:r>
              <a:rPr lang="id-ID" sz="1100" smtClean="0">
                <a:latin typeface="+mj-lt"/>
              </a:rPr>
              <a:t>sebesar </a:t>
            </a:r>
            <a:r>
              <a:rPr lang="en-US" sz="1100" smtClean="0">
                <a:latin typeface="+mj-lt"/>
              </a:rPr>
              <a:t> </a:t>
            </a:r>
            <a:r>
              <a:rPr lang="id-ID" sz="1100" b="1" smtClean="0">
                <a:latin typeface="+mj-lt"/>
              </a:rPr>
              <a:t>Rp 200</a:t>
            </a:r>
            <a:r>
              <a:rPr lang="en-US" sz="1100" b="1" smtClean="0">
                <a:latin typeface="+mj-lt"/>
              </a:rPr>
              <a:t> </a:t>
            </a:r>
            <a:r>
              <a:rPr lang="id-ID" sz="1100" b="1" smtClean="0">
                <a:latin typeface="+mj-lt"/>
              </a:rPr>
              <a:t>Miliar</a:t>
            </a:r>
            <a:r>
              <a:rPr lang="id-ID" sz="1100" smtClean="0">
                <a:latin typeface="+mj-lt"/>
              </a:rPr>
              <a:t> &amp; </a:t>
            </a:r>
            <a:r>
              <a:rPr lang="id-ID" sz="1100" b="1" smtClean="0">
                <a:latin typeface="+mj-lt"/>
              </a:rPr>
              <a:t>Obligasi Sub. I</a:t>
            </a:r>
            <a:r>
              <a:rPr lang="en-US" sz="1100" b="1" smtClean="0">
                <a:latin typeface="+mj-lt"/>
              </a:rPr>
              <a:t> </a:t>
            </a:r>
            <a:r>
              <a:rPr lang="id-ID" sz="1100" smtClean="0">
                <a:latin typeface="+mj-lt"/>
              </a:rPr>
              <a:t>sebesar </a:t>
            </a:r>
            <a:r>
              <a:rPr lang="id-ID" sz="1100" b="1" smtClean="0">
                <a:latin typeface="+mj-lt"/>
              </a:rPr>
              <a:t>Rp 200 Miliar</a:t>
            </a:r>
            <a:endParaRPr lang="en-US" sz="1100" b="1" dirty="0" smtClean="0">
              <a:latin typeface="+mj-lt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653681" y="1212294"/>
            <a:ext cx="1358473" cy="57556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100" b="1" smtClean="0">
                <a:latin typeface="+mj-lt"/>
              </a:rPr>
              <a:t>PT Bank Victoria International Tbk. </a:t>
            </a:r>
            <a:r>
              <a:rPr lang="en-US" sz="1100" smtClean="0">
                <a:latin typeface="+mj-lt"/>
              </a:rPr>
              <a:t>didirikan di</a:t>
            </a:r>
            <a:r>
              <a:rPr lang="en-US" sz="1100" b="1" smtClean="0">
                <a:latin typeface="+mj-lt"/>
              </a:rPr>
              <a:t> Jakarta</a:t>
            </a:r>
            <a:endParaRPr lang="en-US" sz="1100" b="1" dirty="0" smtClean="0">
              <a:latin typeface="+mj-lt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39599" y="1883392"/>
            <a:ext cx="1362456" cy="62779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it-IT" sz="1100" smtClean="0">
                <a:latin typeface="+mj-lt"/>
              </a:rPr>
              <a:t>Mulai beroperasi sebagai </a:t>
            </a:r>
            <a:r>
              <a:rPr lang="it-IT" sz="1100" b="1" smtClean="0">
                <a:latin typeface="+mj-lt"/>
              </a:rPr>
              <a:t>Bank Umum </a:t>
            </a:r>
            <a:r>
              <a:rPr lang="en-US" sz="1100" b="1" smtClean="0">
                <a:latin typeface="+mj-lt"/>
              </a:rPr>
              <a:t>secara komersial</a:t>
            </a:r>
            <a:endParaRPr lang="en-US" sz="1100" b="1" dirty="0">
              <a:latin typeface="+mj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43315" y="2603091"/>
            <a:ext cx="1362456" cy="6041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>
              <a:defRPr/>
            </a:pPr>
            <a:r>
              <a:rPr lang="it-IT" sz="1100" smtClean="0">
                <a:latin typeface="+mj-lt"/>
              </a:rPr>
              <a:t>Memperoleh ijin </a:t>
            </a:r>
            <a:r>
              <a:rPr lang="en-US" sz="1100" smtClean="0">
                <a:latin typeface="+mj-lt"/>
              </a:rPr>
              <a:t>sebagai </a:t>
            </a:r>
            <a:r>
              <a:rPr lang="en-US" sz="1100" b="1" smtClean="0">
                <a:latin typeface="+mj-lt"/>
              </a:rPr>
              <a:t>Pedagang Valuta Asing</a:t>
            </a:r>
            <a:endParaRPr lang="en-US" sz="1100" b="1" dirty="0">
              <a:latin typeface="+mj-lt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35385" y="3309237"/>
            <a:ext cx="1362456" cy="70320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09538" indent="-109538">
              <a:buFont typeface="Arial" pitchFamily="34" charset="0"/>
              <a:buChar char="•"/>
            </a:pPr>
            <a:r>
              <a:rPr lang="en-US" sz="1100" b="1" dirty="0" smtClean="0">
                <a:latin typeface="+mj-lt"/>
              </a:rPr>
              <a:t>IPO</a:t>
            </a:r>
            <a:endParaRPr lang="sv-SE" sz="1100" b="1" dirty="0" smtClean="0">
              <a:latin typeface="+mj-lt"/>
            </a:endParaRPr>
          </a:p>
          <a:p>
            <a:pPr marL="109538" indent="-109538" eaLnBrk="0" hangingPunct="0">
              <a:buFont typeface="Arial" pitchFamily="34" charset="0"/>
              <a:buChar char="•"/>
              <a:defRPr/>
            </a:pPr>
            <a:r>
              <a:rPr lang="en-US" sz="1100" smtClean="0">
                <a:latin typeface="+mj-lt"/>
              </a:rPr>
              <a:t>Penerbitan </a:t>
            </a:r>
            <a:r>
              <a:rPr lang="en-US" sz="1100" b="1" smtClean="0">
                <a:latin typeface="+mj-lt"/>
              </a:rPr>
              <a:t>Obligasi I </a:t>
            </a:r>
            <a:r>
              <a:rPr lang="en-US" sz="1100" smtClean="0">
                <a:latin typeface="+mj-lt"/>
              </a:rPr>
              <a:t>sebesar </a:t>
            </a:r>
            <a:r>
              <a:rPr lang="en-US" sz="1100" b="1" smtClean="0">
                <a:latin typeface="+mj-lt"/>
              </a:rPr>
              <a:t>Rp 100 Miliar</a:t>
            </a:r>
            <a:endParaRPr lang="en-US" sz="1100" dirty="0" smtClean="0">
              <a:latin typeface="+mj-lt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37855" y="4074662"/>
            <a:ext cx="1362456" cy="42976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09538" indent="-109538" algn="just" eaLnBrk="0" hangingPunct="0">
              <a:defRPr/>
            </a:pPr>
            <a:r>
              <a:rPr lang="en-US" sz="1100" smtClean="0">
                <a:latin typeface="+mj-lt"/>
              </a:rPr>
              <a:t>Melakukan </a:t>
            </a:r>
            <a:r>
              <a:rPr lang="en-US" sz="1100" b="1" smtClean="0">
                <a:latin typeface="+mj-lt"/>
              </a:rPr>
              <a:t>PUT I</a:t>
            </a:r>
            <a:endParaRPr lang="en-US" sz="1100" b="1" dirty="0" smtClean="0">
              <a:latin typeface="+mj-lt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41573" y="5090613"/>
            <a:ext cx="1362456" cy="126924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eaLnBrk="0" hangingPunct="0">
              <a:defRPr/>
            </a:pPr>
            <a:r>
              <a:rPr lang="en-US" sz="1100" smtClean="0">
                <a:latin typeface="+mj-lt"/>
              </a:rPr>
              <a:t>Menerbitkan </a:t>
            </a:r>
            <a:r>
              <a:rPr lang="en-US" sz="1100" b="1" smtClean="0">
                <a:latin typeface="+mj-lt"/>
              </a:rPr>
              <a:t>ATM Bank Victoria </a:t>
            </a:r>
            <a:r>
              <a:rPr lang="en-US" sz="1100" smtClean="0">
                <a:latin typeface="+mj-lt"/>
              </a:rPr>
              <a:t>dan bergabung dengan  </a:t>
            </a:r>
            <a:r>
              <a:rPr lang="en-US" sz="1100" b="1" smtClean="0">
                <a:latin typeface="+mj-lt"/>
              </a:rPr>
              <a:t>Jaringan ATM &amp; Debit  Prima</a:t>
            </a:r>
            <a:r>
              <a:rPr lang="en-US" sz="1100" b="1" dirty="0" smtClean="0">
                <a:latin typeface="+mj-lt"/>
              </a:rPr>
              <a:t>.</a:t>
            </a:r>
          </a:p>
        </p:txBody>
      </p:sp>
      <p:sp>
        <p:nvSpPr>
          <p:cNvPr id="69" name="Rectangle 68"/>
          <p:cNvSpPr/>
          <p:nvPr/>
        </p:nvSpPr>
        <p:spPr>
          <a:xfrm>
            <a:off x="2528513" y="5809602"/>
            <a:ext cx="1362456" cy="42976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109538" indent="-109538" eaLnBrk="0" hangingPunct="0">
              <a:defRPr/>
            </a:pPr>
            <a:r>
              <a:rPr lang="en-US" sz="1100" smtClean="0">
                <a:latin typeface="+mj-lt"/>
              </a:rPr>
              <a:t>Melakukan </a:t>
            </a:r>
            <a:r>
              <a:rPr lang="en-US" sz="1100" b="1" smtClean="0">
                <a:latin typeface="+mj-lt"/>
              </a:rPr>
              <a:t>PUT III</a:t>
            </a:r>
            <a:endParaRPr lang="en-US" sz="1100" b="1" dirty="0" smtClean="0">
              <a:latin typeface="+mj-lt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502273" y="3270333"/>
            <a:ext cx="1358473" cy="42976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 anchorCtr="0"/>
          <a:lstStyle/>
          <a:p>
            <a:pPr marL="109538" indent="-109538" eaLnBrk="0" hangingPunct="0">
              <a:defRPr/>
            </a:pPr>
            <a:r>
              <a:rPr lang="fi-FI" sz="1100" smtClean="0">
                <a:latin typeface="+mj-lt"/>
              </a:rPr>
              <a:t>Melakukan </a:t>
            </a:r>
            <a:r>
              <a:rPr lang="fi-FI" sz="1100" b="1" smtClean="0">
                <a:latin typeface="+mj-lt"/>
              </a:rPr>
              <a:t>PUT IV</a:t>
            </a:r>
            <a:endParaRPr lang="fi-FI" sz="1100" b="1" dirty="0" smtClean="0">
              <a:latin typeface="+mj-lt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453341" y="2371865"/>
            <a:ext cx="1745643" cy="118494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112713" indent="-112713" eaLnBrk="0" hangingPunct="0">
              <a:buFont typeface="Arial" pitchFamily="34" charset="0"/>
              <a:buChar char="•"/>
              <a:defRPr/>
            </a:pPr>
            <a:r>
              <a:rPr lang="id-ID" sz="1100" dirty="0" smtClean="0">
                <a:latin typeface="+mj-lt"/>
              </a:rPr>
              <a:t>Penerbitan </a:t>
            </a:r>
            <a:r>
              <a:rPr lang="id-ID" sz="1100" b="1" dirty="0" smtClean="0">
                <a:latin typeface="+mj-lt"/>
              </a:rPr>
              <a:t>Obligasi </a:t>
            </a:r>
            <a:r>
              <a:rPr lang="en-US" sz="1100" b="1" dirty="0" smtClean="0">
                <a:latin typeface="+mj-lt"/>
              </a:rPr>
              <a:t>IV</a:t>
            </a:r>
            <a:r>
              <a:rPr lang="id-ID" sz="1100" b="1" dirty="0" smtClean="0">
                <a:latin typeface="+mj-lt"/>
              </a:rPr>
              <a:t> </a:t>
            </a:r>
            <a:r>
              <a:rPr lang="id-ID" sz="1100" dirty="0" smtClean="0">
                <a:latin typeface="+mj-lt"/>
              </a:rPr>
              <a:t>sebesar</a:t>
            </a:r>
            <a:r>
              <a:rPr lang="en-US" sz="1100" dirty="0" smtClean="0">
                <a:latin typeface="+mj-lt"/>
              </a:rPr>
              <a:t> </a:t>
            </a:r>
            <a:r>
              <a:rPr lang="id-ID" sz="1100" b="1" dirty="0" smtClean="0">
                <a:latin typeface="+mj-lt"/>
              </a:rPr>
              <a:t>Rp 200 Miliar</a:t>
            </a:r>
            <a:r>
              <a:rPr lang="id-ID" sz="1100" dirty="0" smtClean="0">
                <a:latin typeface="+mj-lt"/>
              </a:rPr>
              <a:t> </a:t>
            </a:r>
            <a:r>
              <a:rPr lang="en-US" sz="1100" dirty="0" smtClean="0">
                <a:latin typeface="+mj-lt"/>
              </a:rPr>
              <a:t> </a:t>
            </a:r>
            <a:r>
              <a:rPr lang="id-ID" sz="1100" dirty="0" smtClean="0">
                <a:latin typeface="+mj-lt"/>
              </a:rPr>
              <a:t>&amp; </a:t>
            </a:r>
            <a:r>
              <a:rPr lang="id-ID" sz="1100" b="1" dirty="0" smtClean="0">
                <a:latin typeface="+mj-lt"/>
              </a:rPr>
              <a:t>Obligasi Sub</a:t>
            </a:r>
            <a:r>
              <a:rPr lang="en-US" sz="1100" b="1" dirty="0" err="1" smtClean="0">
                <a:latin typeface="+mj-lt"/>
              </a:rPr>
              <a:t>ornasi</a:t>
            </a:r>
            <a:r>
              <a:rPr lang="id-ID" sz="1100" b="1" dirty="0" smtClean="0">
                <a:latin typeface="+mj-lt"/>
              </a:rPr>
              <a:t> II</a:t>
            </a:r>
            <a:r>
              <a:rPr lang="en-US" sz="1100" b="1" dirty="0" smtClean="0">
                <a:latin typeface="+mj-lt"/>
              </a:rPr>
              <a:t>I</a:t>
            </a:r>
            <a:r>
              <a:rPr lang="id-ID" sz="1100" b="1" dirty="0" smtClean="0">
                <a:latin typeface="+mj-lt"/>
              </a:rPr>
              <a:t> </a:t>
            </a:r>
            <a:r>
              <a:rPr lang="id-ID" sz="1100" dirty="0" smtClean="0">
                <a:latin typeface="+mj-lt"/>
              </a:rPr>
              <a:t>sebesar</a:t>
            </a:r>
            <a:r>
              <a:rPr lang="en-US" sz="1100" dirty="0" smtClean="0">
                <a:latin typeface="+mj-lt"/>
              </a:rPr>
              <a:t> </a:t>
            </a:r>
            <a:r>
              <a:rPr lang="id-ID" sz="1100" b="1" dirty="0" smtClean="0">
                <a:latin typeface="+mj-lt"/>
              </a:rPr>
              <a:t>Rp 300 Miliar</a:t>
            </a:r>
            <a:endParaRPr lang="en-US" sz="1100" b="1" dirty="0" smtClean="0">
              <a:latin typeface="+mj-lt"/>
            </a:endParaRPr>
          </a:p>
          <a:p>
            <a:pPr marL="112713" indent="-112713" eaLnBrk="0" hangingPunct="0">
              <a:buFont typeface="Arial" pitchFamily="34" charset="0"/>
              <a:buChar char="•"/>
              <a:defRPr/>
            </a:pPr>
            <a:r>
              <a:rPr lang="en-US" sz="1100" dirty="0" err="1" smtClean="0">
                <a:latin typeface="+mj-lt"/>
              </a:rPr>
              <a:t>Peringkat</a:t>
            </a:r>
            <a:r>
              <a:rPr lang="en-US" sz="1100" dirty="0" smtClean="0">
                <a:latin typeface="+mj-lt"/>
              </a:rPr>
              <a:t> BVIC </a:t>
            </a:r>
            <a:r>
              <a:rPr lang="en-US" sz="1100" dirty="0" err="1" smtClean="0">
                <a:latin typeface="+mj-lt"/>
              </a:rPr>
              <a:t>menjadi</a:t>
            </a:r>
            <a:r>
              <a:rPr lang="en-US" sz="1100" dirty="0" smtClean="0">
                <a:latin typeface="+mj-lt"/>
              </a:rPr>
              <a:t> </a:t>
            </a:r>
            <a:r>
              <a:rPr lang="en-US" sz="1100" b="1" dirty="0" err="1" smtClean="0">
                <a:latin typeface="+mj-lt"/>
              </a:rPr>
              <a:t>idA</a:t>
            </a:r>
            <a:r>
              <a:rPr lang="en-US" sz="1100" b="1" dirty="0" smtClean="0">
                <a:latin typeface="+mj-lt"/>
              </a:rPr>
              <a:t>-, </a:t>
            </a:r>
            <a:r>
              <a:rPr lang="en-US" sz="1100" b="1" i="1" dirty="0" smtClean="0">
                <a:latin typeface="+mj-lt"/>
              </a:rPr>
              <a:t>stable outlook</a:t>
            </a:r>
          </a:p>
        </p:txBody>
      </p:sp>
      <p:sp>
        <p:nvSpPr>
          <p:cNvPr id="72" name="Rectangle 71"/>
          <p:cNvSpPr/>
          <p:nvPr/>
        </p:nvSpPr>
        <p:spPr>
          <a:xfrm>
            <a:off x="4437083" y="3702398"/>
            <a:ext cx="1783541" cy="15497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109538" indent="-109538">
              <a:buFont typeface="Arial" pitchFamily="34" charset="0"/>
              <a:buChar char="•"/>
              <a:defRPr/>
            </a:pPr>
            <a:r>
              <a:rPr lang="id-ID" sz="1100" dirty="0" smtClean="0">
                <a:latin typeface="+mj-lt"/>
              </a:rPr>
              <a:t>Perpindahan Papan Pencatatan Saham </a:t>
            </a:r>
            <a:r>
              <a:rPr lang="id-ID" sz="1100" b="1" dirty="0" smtClean="0">
                <a:latin typeface="+mj-lt"/>
              </a:rPr>
              <a:t>BVIC ke Papan Utama</a:t>
            </a:r>
            <a:r>
              <a:rPr lang="en-US" sz="1100" b="1" dirty="0" smtClean="0">
                <a:latin typeface="+mj-lt"/>
              </a:rPr>
              <a:t>.</a:t>
            </a:r>
            <a:endParaRPr lang="id-ID" sz="1100" b="1" dirty="0" smtClean="0">
              <a:latin typeface="+mj-lt"/>
            </a:endParaRPr>
          </a:p>
          <a:p>
            <a:pPr marL="109538" indent="-109538">
              <a:buFont typeface="Arial" pitchFamily="34" charset="0"/>
              <a:buChar char="•"/>
              <a:defRPr/>
            </a:pPr>
            <a:r>
              <a:rPr lang="id-ID" sz="1100" b="1" dirty="0" smtClean="0">
                <a:latin typeface="+mj-lt"/>
              </a:rPr>
              <a:t>Kontributor JIBOR IDR</a:t>
            </a:r>
            <a:r>
              <a:rPr lang="en-US" sz="1100" b="1" dirty="0" smtClean="0">
                <a:latin typeface="+mj-lt"/>
              </a:rPr>
              <a:t>.</a:t>
            </a:r>
            <a:endParaRPr lang="id-ID" sz="1100" b="1" dirty="0" smtClean="0">
              <a:latin typeface="+mj-lt"/>
            </a:endParaRPr>
          </a:p>
          <a:p>
            <a:pPr marL="109538" indent="-109538">
              <a:buFont typeface="Arial" pitchFamily="34" charset="0"/>
              <a:buChar char="•"/>
              <a:defRPr/>
            </a:pPr>
            <a:r>
              <a:rPr lang="id-ID" sz="1100" dirty="0" smtClean="0">
                <a:latin typeface="+mj-lt"/>
              </a:rPr>
              <a:t>Mulai </a:t>
            </a:r>
            <a:r>
              <a:rPr lang="id-ID" sz="1100" b="1" dirty="0" smtClean="0">
                <a:latin typeface="+mj-lt"/>
              </a:rPr>
              <a:t>Penjualan</a:t>
            </a:r>
            <a:r>
              <a:rPr lang="id-ID" sz="1100" dirty="0" smtClean="0">
                <a:latin typeface="+mj-lt"/>
              </a:rPr>
              <a:t> Product </a:t>
            </a:r>
            <a:r>
              <a:rPr lang="id-ID" sz="1100" b="1" dirty="0" smtClean="0">
                <a:latin typeface="+mj-lt"/>
              </a:rPr>
              <a:t>Bancassurance</a:t>
            </a:r>
            <a:r>
              <a:rPr lang="en-US" sz="1100" dirty="0" smtClean="0">
                <a:latin typeface="+mj-lt"/>
              </a:rPr>
              <a:t>.</a:t>
            </a:r>
          </a:p>
          <a:p>
            <a:pPr marL="109538" indent="-109538">
              <a:buFont typeface="Arial" pitchFamily="34" charset="0"/>
              <a:buChar char="•"/>
              <a:defRPr/>
            </a:pPr>
            <a:r>
              <a:rPr lang="id-ID" sz="1100" b="1" dirty="0" smtClean="0">
                <a:latin typeface="+mj-lt"/>
              </a:rPr>
              <a:t>Saham BVIC </a:t>
            </a:r>
            <a:r>
              <a:rPr lang="id-ID" sz="1100" dirty="0" smtClean="0">
                <a:latin typeface="+mj-lt"/>
              </a:rPr>
              <a:t>termasuk dalam  </a:t>
            </a:r>
            <a:r>
              <a:rPr lang="id-ID" sz="1100" b="1" dirty="0" smtClean="0">
                <a:latin typeface="+mj-lt"/>
              </a:rPr>
              <a:t>Indeks Infobank15</a:t>
            </a:r>
            <a:endParaRPr lang="id-ID" sz="1100" dirty="0">
              <a:latin typeface="+mj-lt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473230" y="5613521"/>
            <a:ext cx="1742561" cy="860783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eaLnBrk="0" hangingPunct="0">
              <a:defRPr/>
            </a:pPr>
            <a:r>
              <a:rPr lang="sv-SE" sz="1200" b="1" dirty="0" smtClean="0">
                <a:latin typeface="+mj-lt"/>
              </a:rPr>
              <a:t>Peringkat 1</a:t>
            </a:r>
            <a:r>
              <a:rPr lang="sv-SE" sz="1200" dirty="0" smtClean="0">
                <a:latin typeface="+mj-lt"/>
              </a:rPr>
              <a:t>, Kategori Private Keuangan – Listed Penghargaan </a:t>
            </a:r>
            <a:r>
              <a:rPr lang="sv-SE" sz="1200" b="1" dirty="0" smtClean="0">
                <a:latin typeface="+mj-lt"/>
              </a:rPr>
              <a:t>Laporan Tahunan 2014</a:t>
            </a:r>
            <a:endParaRPr lang="sv-SE" sz="1200" b="1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703520" y="5090613"/>
            <a:ext cx="3002742" cy="1447586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109538" indent="-109538" eaLnBrk="0" hangingPunct="0">
              <a:buFont typeface="Arial" pitchFamily="34" charset="0"/>
              <a:buChar char="•"/>
              <a:defRPr/>
            </a:pPr>
            <a:r>
              <a:rPr lang="sv-SE" sz="1050" dirty="0" smtClean="0">
                <a:solidFill>
                  <a:schemeClr val="tx1"/>
                </a:solidFill>
                <a:latin typeface="+mj-lt"/>
              </a:rPr>
              <a:t>Sejak</a:t>
            </a:r>
            <a:r>
              <a:rPr lang="sv-SE" sz="1050" b="1" dirty="0" smtClean="0">
                <a:solidFill>
                  <a:schemeClr val="tx1"/>
                </a:solidFill>
                <a:latin typeface="+mj-lt"/>
              </a:rPr>
              <a:t> Desember Bank Victoria telah diberikan izin </a:t>
            </a:r>
            <a:r>
              <a:rPr lang="sv-SE" sz="1050" dirty="0" smtClean="0">
                <a:solidFill>
                  <a:schemeClr val="tx1"/>
                </a:solidFill>
                <a:latin typeface="+mj-lt"/>
              </a:rPr>
              <a:t>untuk beroperasi sebagai </a:t>
            </a:r>
            <a:r>
              <a:rPr lang="sv-SE" sz="1050" b="1" dirty="0" smtClean="0">
                <a:solidFill>
                  <a:schemeClr val="tx1"/>
                </a:solidFill>
                <a:latin typeface="+mj-lt"/>
              </a:rPr>
              <a:t>bank devisa dari Otoritas Jasa Keuangan (OJK).</a:t>
            </a:r>
          </a:p>
          <a:p>
            <a:pPr marL="109538" indent="-109538" eaLnBrk="0" hangingPunct="0">
              <a:buFont typeface="Arial" pitchFamily="34" charset="0"/>
              <a:buChar char="•"/>
              <a:defRPr/>
            </a:pPr>
            <a:r>
              <a:rPr lang="id-ID" sz="1050" b="1" dirty="0" smtClean="0">
                <a:solidFill>
                  <a:schemeClr val="tx1"/>
                </a:solidFill>
              </a:rPr>
              <a:t>Deutsche Investitions - Und Entwicklungsgesellschaft Mbh (DEG) </a:t>
            </a:r>
            <a:r>
              <a:rPr lang="id-ID" sz="1050" dirty="0" smtClean="0">
                <a:solidFill>
                  <a:schemeClr val="tx1"/>
                </a:solidFill>
              </a:rPr>
              <a:t>telah resmi menjadi </a:t>
            </a:r>
            <a:r>
              <a:rPr lang="id-ID" sz="1050" b="1" dirty="0" smtClean="0">
                <a:solidFill>
                  <a:schemeClr val="tx1"/>
                </a:solidFill>
              </a:rPr>
              <a:t>Pemegang Saham Bank Victoria</a:t>
            </a:r>
            <a:r>
              <a:rPr lang="id-ID" sz="1050" dirty="0" smtClean="0">
                <a:solidFill>
                  <a:schemeClr val="tx1"/>
                </a:solidFill>
              </a:rPr>
              <a:t> sejak Desember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dengan</a:t>
            </a:r>
            <a:r>
              <a:rPr lang="en-US" sz="1050" dirty="0" smtClean="0">
                <a:solidFill>
                  <a:schemeClr val="tx1"/>
                </a:solidFill>
              </a:rPr>
              <a:t> total </a:t>
            </a:r>
            <a:r>
              <a:rPr lang="en-US" sz="1050" dirty="0" err="1" smtClean="0">
                <a:solidFill>
                  <a:schemeClr val="tx1"/>
                </a:solidFill>
              </a:rPr>
              <a:t>Investasi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dirty="0" err="1" smtClean="0">
                <a:solidFill>
                  <a:schemeClr val="tx1"/>
                </a:solidFill>
              </a:rPr>
              <a:t>sebesar</a:t>
            </a:r>
            <a:r>
              <a:rPr lang="en-US" sz="1050" dirty="0" smtClean="0">
                <a:solidFill>
                  <a:schemeClr val="tx1"/>
                </a:solidFill>
              </a:rPr>
              <a:t> </a:t>
            </a:r>
            <a:r>
              <a:rPr lang="en-US" sz="1050" b="1" dirty="0" err="1" smtClean="0">
                <a:solidFill>
                  <a:schemeClr val="tx1"/>
                </a:solidFill>
              </a:rPr>
              <a:t>Rp</a:t>
            </a:r>
            <a:r>
              <a:rPr lang="en-US" sz="1050" b="1" dirty="0" smtClean="0">
                <a:solidFill>
                  <a:schemeClr val="tx1"/>
                </a:solidFill>
              </a:rPr>
              <a:t>. 277 </a:t>
            </a:r>
            <a:r>
              <a:rPr lang="en-US" sz="1050" b="1" dirty="0" err="1" smtClean="0">
                <a:solidFill>
                  <a:schemeClr val="tx1"/>
                </a:solidFill>
              </a:rPr>
              <a:t>Miliar</a:t>
            </a:r>
            <a:endParaRPr lang="sv-SE" sz="1050" b="1" dirty="0">
              <a:solidFill>
                <a:schemeClr val="tx1"/>
              </a:solidFill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rot="5400000">
            <a:off x="-2258705" y="3978324"/>
            <a:ext cx="5281684" cy="15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45832" y="1319996"/>
            <a:ext cx="652743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19</a:t>
            </a:r>
            <a:r>
              <a:rPr lang="en-US" b="1" dirty="0" smtClean="0">
                <a:solidFill>
                  <a:srgbClr val="FF0000"/>
                </a:solidFill>
              </a:rPr>
              <a:t>92</a:t>
            </a:r>
          </a:p>
        </p:txBody>
      </p:sp>
      <p:sp>
        <p:nvSpPr>
          <p:cNvPr id="77" name="Rectangle 76"/>
          <p:cNvSpPr/>
          <p:nvPr/>
        </p:nvSpPr>
        <p:spPr>
          <a:xfrm>
            <a:off x="40944" y="2004657"/>
            <a:ext cx="652743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19</a:t>
            </a:r>
            <a:r>
              <a:rPr lang="en-US" b="1" dirty="0" smtClean="0">
                <a:solidFill>
                  <a:srgbClr val="FF0000"/>
                </a:solidFill>
              </a:rPr>
              <a:t>94</a:t>
            </a:r>
          </a:p>
        </p:txBody>
      </p:sp>
      <p:sp>
        <p:nvSpPr>
          <p:cNvPr id="78" name="Rectangle 77"/>
          <p:cNvSpPr/>
          <p:nvPr/>
        </p:nvSpPr>
        <p:spPr>
          <a:xfrm>
            <a:off x="54592" y="2730262"/>
            <a:ext cx="652743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19</a:t>
            </a:r>
            <a:r>
              <a:rPr lang="en-US" b="1" dirty="0" smtClean="0">
                <a:solidFill>
                  <a:srgbClr val="FF0000"/>
                </a:solidFill>
              </a:rPr>
              <a:t>97</a:t>
            </a:r>
          </a:p>
        </p:txBody>
      </p:sp>
      <p:sp>
        <p:nvSpPr>
          <p:cNvPr id="79" name="Rectangle 78"/>
          <p:cNvSpPr/>
          <p:nvPr/>
        </p:nvSpPr>
        <p:spPr>
          <a:xfrm>
            <a:off x="54592" y="3469518"/>
            <a:ext cx="652743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19</a:t>
            </a:r>
            <a:r>
              <a:rPr lang="en-US" b="1" dirty="0" smtClean="0">
                <a:solidFill>
                  <a:srgbClr val="FF0000"/>
                </a:solidFill>
              </a:rPr>
              <a:t>99</a:t>
            </a:r>
          </a:p>
        </p:txBody>
      </p:sp>
      <p:sp>
        <p:nvSpPr>
          <p:cNvPr id="80" name="Rectangle 79"/>
          <p:cNvSpPr/>
          <p:nvPr/>
        </p:nvSpPr>
        <p:spPr>
          <a:xfrm>
            <a:off x="68240" y="4113234"/>
            <a:ext cx="652743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20</a:t>
            </a:r>
            <a:r>
              <a:rPr lang="en-US" b="1" dirty="0" smtClean="0">
                <a:solidFill>
                  <a:srgbClr val="FF0000"/>
                </a:solidFill>
              </a:rPr>
              <a:t>00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37855" y="4581904"/>
            <a:ext cx="1362456" cy="42682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109538" indent="-109538" algn="just" eaLnBrk="0" hangingPunct="0">
              <a:defRPr/>
            </a:pPr>
            <a:r>
              <a:rPr lang="en-US" sz="1100" smtClean="0">
                <a:latin typeface="+mj-lt"/>
              </a:rPr>
              <a:t>Melakukan </a:t>
            </a:r>
            <a:r>
              <a:rPr lang="en-US" sz="1100" b="1" smtClean="0">
                <a:latin typeface="+mj-lt"/>
              </a:rPr>
              <a:t>PUT II</a:t>
            </a:r>
            <a:endParaRPr lang="en-US" sz="1100" b="1" dirty="0" smtClean="0">
              <a:latin typeface="+mj-lt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1888" y="4606828"/>
            <a:ext cx="652743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20</a:t>
            </a:r>
            <a:r>
              <a:rPr lang="en-US" b="1" dirty="0" smtClean="0">
                <a:solidFill>
                  <a:srgbClr val="FF0000"/>
                </a:solidFill>
              </a:rPr>
              <a:t>03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0512" y="5523506"/>
            <a:ext cx="652743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20</a:t>
            </a:r>
            <a:r>
              <a:rPr lang="en-US" b="1" dirty="0" smtClean="0">
                <a:solidFill>
                  <a:srgbClr val="FF0000"/>
                </a:solidFill>
              </a:rPr>
              <a:t>04</a:t>
            </a:r>
          </a:p>
        </p:txBody>
      </p:sp>
      <p:pic>
        <p:nvPicPr>
          <p:cNvPr id="84" name="Picture 16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816" y="5999566"/>
            <a:ext cx="465890" cy="290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16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3893" y="6010327"/>
            <a:ext cx="485223" cy="281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6" name="Straight Connector 85"/>
          <p:cNvCxnSpPr/>
          <p:nvPr/>
        </p:nvCxnSpPr>
        <p:spPr>
          <a:xfrm flipV="1">
            <a:off x="368490" y="6616584"/>
            <a:ext cx="1881722" cy="258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16200000" flipH="1">
            <a:off x="-509398" y="3879683"/>
            <a:ext cx="5503118" cy="148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8" name="Rectangle 87"/>
          <p:cNvSpPr/>
          <p:nvPr/>
        </p:nvSpPr>
        <p:spPr>
          <a:xfrm>
            <a:off x="1918420" y="5822129"/>
            <a:ext cx="652743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20</a:t>
            </a:r>
            <a:r>
              <a:rPr lang="en-US" b="1" dirty="0" smtClean="0">
                <a:solidFill>
                  <a:srgbClr val="FF0000"/>
                </a:solidFill>
              </a:rPr>
              <a:t>06</a:t>
            </a:r>
          </a:p>
        </p:txBody>
      </p:sp>
      <p:sp>
        <p:nvSpPr>
          <p:cNvPr id="89" name="Rectangle 88"/>
          <p:cNvSpPr/>
          <p:nvPr/>
        </p:nvSpPr>
        <p:spPr>
          <a:xfrm>
            <a:off x="1920695" y="4514218"/>
            <a:ext cx="652743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20</a:t>
            </a:r>
            <a:r>
              <a:rPr lang="en-US" b="1" dirty="0" smtClean="0">
                <a:solidFill>
                  <a:srgbClr val="FF0000"/>
                </a:solidFill>
              </a:rPr>
              <a:t>07</a:t>
            </a:r>
          </a:p>
        </p:txBody>
      </p:sp>
      <p:pic>
        <p:nvPicPr>
          <p:cNvPr id="90" name="Picture 16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89160" y="4651186"/>
            <a:ext cx="968690" cy="9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" name="Rectangle 90"/>
          <p:cNvSpPr/>
          <p:nvPr/>
        </p:nvSpPr>
        <p:spPr>
          <a:xfrm>
            <a:off x="1922972" y="3274556"/>
            <a:ext cx="652743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20</a:t>
            </a:r>
            <a:r>
              <a:rPr lang="en-US" b="1" dirty="0" smtClean="0">
                <a:solidFill>
                  <a:srgbClr val="FF0000"/>
                </a:solidFill>
              </a:rPr>
              <a:t>08</a:t>
            </a:r>
          </a:p>
        </p:txBody>
      </p:sp>
      <p:sp>
        <p:nvSpPr>
          <p:cNvPr id="92" name="Rectangle 91"/>
          <p:cNvSpPr/>
          <p:nvPr/>
        </p:nvSpPr>
        <p:spPr>
          <a:xfrm>
            <a:off x="1925248" y="2444312"/>
            <a:ext cx="652743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20</a:t>
            </a:r>
            <a:r>
              <a:rPr lang="en-US" b="1" dirty="0" smtClean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93" name="Picture 16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917" y="2879568"/>
            <a:ext cx="990600" cy="20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Rectangle 93"/>
          <p:cNvSpPr/>
          <p:nvPr/>
        </p:nvSpPr>
        <p:spPr>
          <a:xfrm>
            <a:off x="1927524" y="1491244"/>
            <a:ext cx="652743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20</a:t>
            </a:r>
            <a:r>
              <a:rPr lang="en-US" b="1" dirty="0" smtClean="0">
                <a:solidFill>
                  <a:srgbClr val="FF0000"/>
                </a:solidFill>
              </a:rPr>
              <a:t>11</a:t>
            </a:r>
          </a:p>
        </p:txBody>
      </p:sp>
      <p:sp>
        <p:nvSpPr>
          <p:cNvPr id="95" name="Rectangle 94"/>
          <p:cNvSpPr/>
          <p:nvPr/>
        </p:nvSpPr>
        <p:spPr>
          <a:xfrm>
            <a:off x="3860169" y="1494863"/>
            <a:ext cx="652743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20</a:t>
            </a:r>
            <a:r>
              <a:rPr lang="en-US" b="1" dirty="0" smtClean="0">
                <a:solidFill>
                  <a:srgbClr val="FF0000"/>
                </a:solidFill>
              </a:rPr>
              <a:t>12</a:t>
            </a:r>
          </a:p>
        </p:txBody>
      </p:sp>
      <p:cxnSp>
        <p:nvCxnSpPr>
          <p:cNvPr id="96" name="Straight Connector 95"/>
          <p:cNvCxnSpPr/>
          <p:nvPr/>
        </p:nvCxnSpPr>
        <p:spPr>
          <a:xfrm flipV="1">
            <a:off x="2241420" y="1125744"/>
            <a:ext cx="1974180" cy="371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3893981" y="2826123"/>
            <a:ext cx="652743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20</a:t>
            </a:r>
            <a:r>
              <a:rPr lang="en-US" b="1" dirty="0" smtClean="0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3889229" y="4003667"/>
            <a:ext cx="652743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20</a:t>
            </a:r>
            <a:r>
              <a:rPr lang="en-US" b="1" dirty="0" smtClean="0">
                <a:solidFill>
                  <a:srgbClr val="FF0000"/>
                </a:solidFill>
              </a:rPr>
              <a:t>14</a:t>
            </a:r>
          </a:p>
        </p:txBody>
      </p:sp>
      <p:cxnSp>
        <p:nvCxnSpPr>
          <p:cNvPr id="122" name="Straight Connector 121"/>
          <p:cNvCxnSpPr/>
          <p:nvPr/>
        </p:nvCxnSpPr>
        <p:spPr>
          <a:xfrm>
            <a:off x="4236188" y="6587869"/>
            <a:ext cx="2172826" cy="879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/>
          <p:nvPr/>
        </p:nvCxnSpPr>
        <p:spPr>
          <a:xfrm>
            <a:off x="6390434" y="3776087"/>
            <a:ext cx="18581" cy="282057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6" name="Rectangle 135"/>
          <p:cNvSpPr/>
          <p:nvPr/>
        </p:nvSpPr>
        <p:spPr>
          <a:xfrm>
            <a:off x="3872469" y="5822129"/>
            <a:ext cx="652743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20</a:t>
            </a:r>
            <a:r>
              <a:rPr lang="en-US" b="1" dirty="0" smtClean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6065543" y="5303851"/>
            <a:ext cx="652743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20</a:t>
            </a:r>
            <a:r>
              <a:rPr lang="en-US" b="1" dirty="0" smtClean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97" name="Rectangle 96"/>
          <p:cNvSpPr/>
          <p:nvPr/>
        </p:nvSpPr>
        <p:spPr>
          <a:xfrm>
            <a:off x="6114254" y="3570251"/>
            <a:ext cx="652743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</a:rPr>
              <a:t>20</a:t>
            </a:r>
            <a:r>
              <a:rPr lang="en-US" b="1" dirty="0" smtClean="0">
                <a:solidFill>
                  <a:srgbClr val="FF0000"/>
                </a:solidFill>
              </a:rPr>
              <a:t>17</a:t>
            </a:r>
          </a:p>
        </p:txBody>
      </p:sp>
      <p:sp>
        <p:nvSpPr>
          <p:cNvPr id="99" name="Rectangle 98"/>
          <p:cNvSpPr/>
          <p:nvPr/>
        </p:nvSpPr>
        <p:spPr>
          <a:xfrm>
            <a:off x="6703520" y="819149"/>
            <a:ext cx="3028997" cy="2490087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50" dirty="0" err="1" smtClean="0">
                <a:latin typeface="+mj-lt"/>
              </a:rPr>
              <a:t>Mendapatkan</a:t>
            </a:r>
            <a:r>
              <a:rPr lang="en-US" sz="1050" dirty="0" smtClean="0">
                <a:latin typeface="+mj-lt"/>
              </a:rPr>
              <a:t> </a:t>
            </a:r>
            <a:r>
              <a:rPr lang="en-US" sz="1050" dirty="0" err="1" smtClean="0">
                <a:latin typeface="+mj-lt"/>
              </a:rPr>
              <a:t>penghargaan</a:t>
            </a:r>
            <a:r>
              <a:rPr lang="en-US" sz="1050" dirty="0" smtClean="0">
                <a:latin typeface="+mj-lt"/>
              </a:rPr>
              <a:t> </a:t>
            </a:r>
            <a:r>
              <a:rPr lang="en-US" sz="1050" dirty="0" err="1" smtClean="0">
                <a:latin typeface="+mj-lt"/>
              </a:rPr>
              <a:t>sebagai</a:t>
            </a:r>
            <a:r>
              <a:rPr lang="en-US" sz="1050" dirty="0" smtClean="0">
                <a:latin typeface="+mj-lt"/>
              </a:rPr>
              <a:t> Bank “</a:t>
            </a:r>
            <a:r>
              <a:rPr lang="en-US" sz="1050" dirty="0" err="1" smtClean="0">
                <a:latin typeface="+mj-lt"/>
              </a:rPr>
              <a:t>Sehat</a:t>
            </a:r>
            <a:r>
              <a:rPr lang="en-US" sz="1050" dirty="0" smtClean="0">
                <a:latin typeface="+mj-lt"/>
              </a:rPr>
              <a:t>” BUKU 2 </a:t>
            </a:r>
            <a:r>
              <a:rPr lang="en-US" sz="1050" dirty="0" err="1" smtClean="0">
                <a:latin typeface="+mj-lt"/>
              </a:rPr>
              <a:t>dengan</a:t>
            </a:r>
            <a:r>
              <a:rPr lang="en-US" sz="1050" dirty="0" smtClean="0">
                <a:latin typeface="+mj-lt"/>
              </a:rPr>
              <a:t> asset di </a:t>
            </a:r>
            <a:r>
              <a:rPr lang="en-US" sz="1050" dirty="0" err="1" smtClean="0">
                <a:latin typeface="+mj-lt"/>
              </a:rPr>
              <a:t>atas</a:t>
            </a:r>
            <a:r>
              <a:rPr lang="en-US" sz="1050" dirty="0" smtClean="0">
                <a:latin typeface="+mj-lt"/>
              </a:rPr>
              <a:t> </a:t>
            </a:r>
            <a:r>
              <a:rPr lang="en-US" sz="1050" dirty="0" err="1" smtClean="0">
                <a:latin typeface="+mj-lt"/>
              </a:rPr>
              <a:t>Rp</a:t>
            </a:r>
            <a:r>
              <a:rPr lang="en-US" sz="1050" dirty="0" smtClean="0">
                <a:latin typeface="+mj-lt"/>
              </a:rPr>
              <a:t>. 20 </a:t>
            </a:r>
            <a:r>
              <a:rPr lang="en-US" sz="1050" dirty="0" err="1" smtClean="0">
                <a:latin typeface="+mj-lt"/>
              </a:rPr>
              <a:t>Triliun</a:t>
            </a:r>
            <a:r>
              <a:rPr lang="en-US" sz="1050" dirty="0" smtClean="0">
                <a:latin typeface="+mj-lt"/>
              </a:rPr>
              <a:t> </a:t>
            </a:r>
            <a:r>
              <a:rPr lang="en-US" sz="1050" dirty="0" err="1" smtClean="0">
                <a:latin typeface="+mj-lt"/>
              </a:rPr>
              <a:t>oleh</a:t>
            </a:r>
            <a:r>
              <a:rPr lang="en-US" sz="1050" dirty="0" smtClean="0">
                <a:latin typeface="+mj-lt"/>
              </a:rPr>
              <a:t> Warta </a:t>
            </a:r>
            <a:r>
              <a:rPr lang="en-US" sz="1050" dirty="0" err="1" smtClean="0">
                <a:latin typeface="+mj-lt"/>
              </a:rPr>
              <a:t>Ekonomi</a:t>
            </a:r>
            <a:r>
              <a:rPr lang="en-US" sz="1050" dirty="0" smtClean="0">
                <a:latin typeface="+mj-lt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50" dirty="0" err="1" smtClean="0">
                <a:latin typeface="+mj-lt"/>
              </a:rPr>
              <a:t>Pembukaan</a:t>
            </a:r>
            <a:r>
              <a:rPr lang="en-US" sz="1050" dirty="0" smtClean="0">
                <a:latin typeface="+mj-lt"/>
              </a:rPr>
              <a:t> </a:t>
            </a:r>
            <a:r>
              <a:rPr lang="en-US" sz="1050" dirty="0" err="1" smtClean="0">
                <a:latin typeface="+mj-lt"/>
              </a:rPr>
              <a:t>Cabang</a:t>
            </a:r>
            <a:r>
              <a:rPr lang="en-US" sz="1050" dirty="0" smtClean="0">
                <a:latin typeface="+mj-lt"/>
              </a:rPr>
              <a:t> </a:t>
            </a:r>
            <a:r>
              <a:rPr lang="en-US" sz="1050" dirty="0" err="1" smtClean="0">
                <a:latin typeface="+mj-lt"/>
              </a:rPr>
              <a:t>baru</a:t>
            </a:r>
            <a:r>
              <a:rPr lang="en-US" sz="1050" dirty="0" smtClean="0">
                <a:latin typeface="+mj-lt"/>
              </a:rPr>
              <a:t> di </a:t>
            </a:r>
            <a:r>
              <a:rPr lang="en-US" sz="1050" b="1" dirty="0" smtClean="0">
                <a:latin typeface="+mj-lt"/>
              </a:rPr>
              <a:t>Makassar, </a:t>
            </a:r>
            <a:r>
              <a:rPr lang="en-US" sz="1050" b="1" dirty="0" err="1" smtClean="0">
                <a:latin typeface="+mj-lt"/>
              </a:rPr>
              <a:t>Oktober</a:t>
            </a:r>
            <a:r>
              <a:rPr lang="en-US" sz="1050" b="1" dirty="0" smtClean="0">
                <a:latin typeface="+mj-lt"/>
              </a:rPr>
              <a:t> 2018.</a:t>
            </a:r>
            <a:endParaRPr lang="en-US" sz="1050" b="1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50" dirty="0" err="1" smtClean="0">
                <a:latin typeface="+mj-lt"/>
              </a:rPr>
              <a:t>Mendapatkan</a:t>
            </a:r>
            <a:r>
              <a:rPr lang="en-US" sz="1050" dirty="0" smtClean="0">
                <a:latin typeface="+mj-lt"/>
              </a:rPr>
              <a:t> </a:t>
            </a:r>
            <a:r>
              <a:rPr lang="en-US" sz="1050" dirty="0" err="1" smtClean="0">
                <a:latin typeface="+mj-lt"/>
              </a:rPr>
              <a:t>Penghargaan</a:t>
            </a:r>
            <a:r>
              <a:rPr lang="en-US" sz="1050" dirty="0" smtClean="0">
                <a:latin typeface="+mj-lt"/>
              </a:rPr>
              <a:t> </a:t>
            </a:r>
            <a:r>
              <a:rPr lang="en-US" sz="1050" dirty="0" err="1" smtClean="0">
                <a:latin typeface="+mj-lt"/>
              </a:rPr>
              <a:t>sebagai</a:t>
            </a:r>
            <a:r>
              <a:rPr lang="en-US" sz="1050" dirty="0" smtClean="0">
                <a:latin typeface="+mj-lt"/>
              </a:rPr>
              <a:t> </a:t>
            </a:r>
            <a:r>
              <a:rPr lang="en-US" sz="1050" b="1" dirty="0" smtClean="0">
                <a:latin typeface="+mj-lt"/>
              </a:rPr>
              <a:t>Best Productivity Bank 2018 </a:t>
            </a:r>
            <a:r>
              <a:rPr lang="en-US" sz="1050" dirty="0" smtClean="0">
                <a:latin typeface="+mj-lt"/>
              </a:rPr>
              <a:t>yang </a:t>
            </a:r>
            <a:r>
              <a:rPr lang="en-US" sz="1050" dirty="0" err="1" smtClean="0">
                <a:latin typeface="+mj-lt"/>
              </a:rPr>
              <a:t>diselenggarakan</a:t>
            </a:r>
            <a:r>
              <a:rPr lang="en-US" sz="1050" dirty="0" smtClean="0">
                <a:latin typeface="+mj-lt"/>
              </a:rPr>
              <a:t> </a:t>
            </a:r>
            <a:r>
              <a:rPr lang="en-US" sz="1050" dirty="0" err="1" smtClean="0">
                <a:latin typeface="+mj-lt"/>
              </a:rPr>
              <a:t>oleh</a:t>
            </a:r>
            <a:r>
              <a:rPr lang="en-US" sz="1050" dirty="0" smtClean="0">
                <a:latin typeface="+mj-lt"/>
              </a:rPr>
              <a:t> Tempo Media Group.</a:t>
            </a:r>
            <a:endParaRPr lang="en-US" sz="105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50" dirty="0" err="1" smtClean="0">
                <a:latin typeface="+mj-lt"/>
              </a:rPr>
              <a:t>Perluasan</a:t>
            </a:r>
            <a:r>
              <a:rPr lang="en-US" sz="1050" dirty="0" smtClean="0">
                <a:latin typeface="+mj-lt"/>
              </a:rPr>
              <a:t> </a:t>
            </a:r>
            <a:r>
              <a:rPr lang="en-US" sz="1050" dirty="0" err="1" smtClean="0">
                <a:latin typeface="+mj-lt"/>
              </a:rPr>
              <a:t>jaringan</a:t>
            </a:r>
            <a:r>
              <a:rPr lang="en-US" sz="1050" dirty="0" smtClean="0">
                <a:latin typeface="+mj-lt"/>
              </a:rPr>
              <a:t> </a:t>
            </a:r>
            <a:r>
              <a:rPr lang="en-US" sz="1050" dirty="0" err="1" smtClean="0">
                <a:latin typeface="+mj-lt"/>
              </a:rPr>
              <a:t>cabang</a:t>
            </a:r>
            <a:r>
              <a:rPr lang="en-US" sz="1050" dirty="0" smtClean="0">
                <a:latin typeface="+mj-lt"/>
              </a:rPr>
              <a:t> </a:t>
            </a:r>
            <a:r>
              <a:rPr lang="en-US" sz="1050" dirty="0" err="1" smtClean="0">
                <a:latin typeface="+mj-lt"/>
              </a:rPr>
              <a:t>ke</a:t>
            </a:r>
            <a:r>
              <a:rPr lang="en-US" sz="1050" dirty="0" smtClean="0">
                <a:latin typeface="+mj-lt"/>
              </a:rPr>
              <a:t> area </a:t>
            </a:r>
            <a:r>
              <a:rPr lang="en-US" sz="1050" b="1" dirty="0" err="1" smtClean="0">
                <a:latin typeface="+mj-lt"/>
              </a:rPr>
              <a:t>Jawa</a:t>
            </a:r>
            <a:r>
              <a:rPr lang="en-US" sz="1050" b="1" dirty="0" smtClean="0">
                <a:latin typeface="+mj-lt"/>
              </a:rPr>
              <a:t> Tengah i.e. </a:t>
            </a:r>
            <a:r>
              <a:rPr lang="en-US" sz="1050" b="1" dirty="0" err="1" smtClean="0">
                <a:latin typeface="+mj-lt"/>
              </a:rPr>
              <a:t>Pembukaan</a:t>
            </a:r>
            <a:r>
              <a:rPr lang="en-US" sz="1050" b="1" dirty="0" smtClean="0">
                <a:latin typeface="+mj-lt"/>
              </a:rPr>
              <a:t> </a:t>
            </a:r>
            <a:r>
              <a:rPr lang="en-US" sz="1050" b="1" dirty="0" err="1" smtClean="0">
                <a:latin typeface="+mj-lt"/>
              </a:rPr>
              <a:t>Cabang</a:t>
            </a:r>
            <a:r>
              <a:rPr lang="en-US" sz="1050" b="1" dirty="0" smtClean="0">
                <a:latin typeface="+mj-lt"/>
              </a:rPr>
              <a:t> Semarang </a:t>
            </a:r>
            <a:r>
              <a:rPr lang="en-US" sz="1050" b="1" dirty="0" err="1" smtClean="0">
                <a:latin typeface="+mj-lt"/>
              </a:rPr>
              <a:t>Februari</a:t>
            </a:r>
            <a:r>
              <a:rPr lang="en-US" sz="1050" b="1" dirty="0" smtClean="0">
                <a:latin typeface="+mj-lt"/>
              </a:rPr>
              <a:t> 2018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Bank Victoria </a:t>
            </a:r>
            <a:r>
              <a:rPr lang="en-US" sz="1050" dirty="0" err="1"/>
              <a:t>menerbitkan</a:t>
            </a:r>
            <a:r>
              <a:rPr lang="en-US" sz="1050" dirty="0"/>
              <a:t> </a:t>
            </a:r>
            <a:r>
              <a:rPr lang="en-US" sz="1050" dirty="0" err="1"/>
              <a:t>Penawaran</a:t>
            </a:r>
            <a:r>
              <a:rPr lang="en-US" sz="1050" dirty="0"/>
              <a:t> </a:t>
            </a:r>
            <a:r>
              <a:rPr lang="en-US" sz="1050" dirty="0" err="1"/>
              <a:t>Umum</a:t>
            </a:r>
            <a:r>
              <a:rPr lang="en-US" sz="1050" dirty="0"/>
              <a:t> </a:t>
            </a:r>
            <a:r>
              <a:rPr lang="en-US" sz="1050" dirty="0" err="1"/>
              <a:t>Berkelanjutan</a:t>
            </a:r>
            <a:r>
              <a:rPr lang="en-US" sz="1050" dirty="0"/>
              <a:t> (</a:t>
            </a:r>
            <a:r>
              <a:rPr lang="en-US" sz="1050" b="1" dirty="0"/>
              <a:t>PUB) I </a:t>
            </a:r>
            <a:r>
              <a:rPr lang="en-US" sz="1050" b="1" dirty="0" err="1"/>
              <a:t>Obligasi</a:t>
            </a:r>
            <a:r>
              <a:rPr lang="en-US" sz="1050" b="1" dirty="0"/>
              <a:t> </a:t>
            </a:r>
            <a:r>
              <a:rPr lang="en-US" sz="1050" b="1" dirty="0" err="1"/>
              <a:t>Tahap</a:t>
            </a:r>
            <a:r>
              <a:rPr lang="en-US" sz="1050" b="1" dirty="0"/>
              <a:t> II 2018 </a:t>
            </a:r>
            <a:r>
              <a:rPr lang="en-US" sz="1050" b="1" dirty="0" err="1"/>
              <a:t>sebesar</a:t>
            </a:r>
            <a:r>
              <a:rPr lang="en-US" sz="1050" b="1" dirty="0"/>
              <a:t> </a:t>
            </a:r>
            <a:r>
              <a:rPr lang="en-US" sz="1050" b="1" dirty="0" err="1"/>
              <a:t>Rp</a:t>
            </a:r>
            <a:r>
              <a:rPr lang="en-US" sz="1050" b="1" dirty="0"/>
              <a:t> 300 </a:t>
            </a:r>
            <a:r>
              <a:rPr lang="en-US" sz="1050" b="1" dirty="0" err="1" smtClean="0"/>
              <a:t>Miliar</a:t>
            </a:r>
            <a:r>
              <a:rPr lang="en-US" sz="1050" b="1" dirty="0" smtClean="0"/>
              <a:t> </a:t>
            </a:r>
            <a:r>
              <a:rPr lang="en-US" sz="1050" dirty="0" err="1"/>
              <a:t>dan</a:t>
            </a:r>
            <a:r>
              <a:rPr lang="en-US" sz="1050" dirty="0"/>
              <a:t> </a:t>
            </a:r>
            <a:r>
              <a:rPr lang="en-US" sz="1050" b="1" dirty="0"/>
              <a:t>PUB I BVIC </a:t>
            </a:r>
            <a:r>
              <a:rPr lang="en-US" sz="1050" b="1" dirty="0" err="1"/>
              <a:t>Obligasi</a:t>
            </a:r>
            <a:r>
              <a:rPr lang="en-US" sz="1050" b="1" dirty="0"/>
              <a:t> </a:t>
            </a:r>
            <a:r>
              <a:rPr lang="en-US" sz="1050" b="1" dirty="0" err="1"/>
              <a:t>Subordinasi</a:t>
            </a:r>
            <a:r>
              <a:rPr lang="en-US" sz="1050" b="1" dirty="0"/>
              <a:t> </a:t>
            </a:r>
            <a:r>
              <a:rPr lang="en-US" sz="1050" b="1" dirty="0" err="1"/>
              <a:t>Tahap</a:t>
            </a:r>
            <a:r>
              <a:rPr lang="en-US" sz="1050" b="1" dirty="0"/>
              <a:t> II 2018 </a:t>
            </a:r>
            <a:r>
              <a:rPr lang="en-US" sz="1050" b="1" dirty="0" err="1"/>
              <a:t>sebesar</a:t>
            </a:r>
            <a:r>
              <a:rPr lang="en-US" sz="1050" b="1" dirty="0"/>
              <a:t> </a:t>
            </a:r>
            <a:r>
              <a:rPr lang="en-US" sz="1050" b="1" dirty="0" err="1"/>
              <a:t>Rp</a:t>
            </a:r>
            <a:r>
              <a:rPr lang="en-US" sz="1050" b="1" dirty="0"/>
              <a:t> 350 </a:t>
            </a:r>
            <a:r>
              <a:rPr lang="en-US" sz="1050" b="1" dirty="0" err="1"/>
              <a:t>Miliar</a:t>
            </a:r>
            <a:r>
              <a:rPr lang="en-US" sz="1050" b="1" dirty="0"/>
              <a:t>.</a:t>
            </a:r>
            <a:endParaRPr lang="en-US" sz="1050" b="1" dirty="0" smtClean="0">
              <a:latin typeface="+mj-lt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6065542" y="1317129"/>
            <a:ext cx="652743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2018</a:t>
            </a:r>
          </a:p>
        </p:txBody>
      </p:sp>
      <p:cxnSp>
        <p:nvCxnSpPr>
          <p:cNvPr id="102" name="Straight Connector 101"/>
          <p:cNvCxnSpPr/>
          <p:nvPr/>
        </p:nvCxnSpPr>
        <p:spPr>
          <a:xfrm flipV="1">
            <a:off x="6407689" y="1649198"/>
            <a:ext cx="2649" cy="19922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58786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84138" y="579438"/>
            <a:ext cx="95631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600" i="1" kern="0" dirty="0">
                <a:solidFill>
                  <a:sysClr val="windowText" lastClr="000000"/>
                </a:solidFill>
                <a:latin typeface="Candara" pitchFamily="34" charset="0"/>
              </a:rPr>
              <a:t>Bank Victoria </a:t>
            </a:r>
            <a:r>
              <a:rPr lang="en-US" sz="1600" i="1" kern="0" dirty="0" err="1">
                <a:solidFill>
                  <a:sysClr val="windowText" lastClr="000000"/>
                </a:solidFill>
                <a:latin typeface="Candara" pitchFamily="34" charset="0"/>
              </a:rPr>
              <a:t>merupakan</a:t>
            </a:r>
            <a:r>
              <a:rPr lang="en-US" sz="1600" i="1" kern="0" dirty="0">
                <a:solidFill>
                  <a:sysClr val="windowText" lastClr="000000"/>
                </a:solidFill>
                <a:latin typeface="Candara" pitchFamily="34" charset="0"/>
              </a:rPr>
              <a:t> </a:t>
            </a:r>
            <a:r>
              <a:rPr lang="en-US" sz="1600" i="1" kern="0" dirty="0" err="1">
                <a:solidFill>
                  <a:sysClr val="windowText" lastClr="000000"/>
                </a:solidFill>
                <a:latin typeface="Candara" pitchFamily="34" charset="0"/>
              </a:rPr>
              <a:t>perusahaan</a:t>
            </a:r>
            <a:r>
              <a:rPr lang="en-US" sz="1600" i="1" kern="0" dirty="0">
                <a:solidFill>
                  <a:sysClr val="windowText" lastClr="000000"/>
                </a:solidFill>
                <a:latin typeface="Candara" pitchFamily="34" charset="0"/>
              </a:rPr>
              <a:t> </a:t>
            </a:r>
            <a:r>
              <a:rPr lang="en-US" sz="1600" i="1" kern="0" dirty="0" err="1">
                <a:solidFill>
                  <a:sysClr val="windowText" lastClr="000000"/>
                </a:solidFill>
                <a:latin typeface="Candara" pitchFamily="34" charset="0"/>
              </a:rPr>
              <a:t>publik</a:t>
            </a:r>
            <a:r>
              <a:rPr lang="en-US" sz="1600" i="1" kern="0" dirty="0">
                <a:solidFill>
                  <a:sysClr val="windowText" lastClr="000000"/>
                </a:solidFill>
                <a:latin typeface="Candara" pitchFamily="34" charset="0"/>
              </a:rPr>
              <a:t> yang </a:t>
            </a:r>
            <a:r>
              <a:rPr lang="en-US" sz="1600" i="1" kern="0" dirty="0" err="1">
                <a:solidFill>
                  <a:sysClr val="windowText" lastClr="000000"/>
                </a:solidFill>
                <a:latin typeface="Candara" pitchFamily="34" charset="0"/>
              </a:rPr>
              <a:t>telah</a:t>
            </a:r>
            <a:r>
              <a:rPr lang="en-US" sz="1600" i="1" kern="0" dirty="0">
                <a:solidFill>
                  <a:sysClr val="windowText" lastClr="000000"/>
                </a:solidFill>
                <a:latin typeface="Candara" pitchFamily="34" charset="0"/>
              </a:rPr>
              <a:t> listed di Bursa </a:t>
            </a:r>
            <a:r>
              <a:rPr lang="en-US" sz="1600" i="1" kern="0" dirty="0" err="1">
                <a:solidFill>
                  <a:sysClr val="windowText" lastClr="000000"/>
                </a:solidFill>
                <a:latin typeface="Candara" pitchFamily="34" charset="0"/>
              </a:rPr>
              <a:t>Efek</a:t>
            </a:r>
            <a:r>
              <a:rPr lang="en-US" sz="1600" i="1" kern="0" dirty="0">
                <a:solidFill>
                  <a:sysClr val="windowText" lastClr="000000"/>
                </a:solidFill>
                <a:latin typeface="Candara" pitchFamily="34" charset="0"/>
              </a:rPr>
              <a:t> Indonesia (BVIC.JK) </a:t>
            </a:r>
            <a:r>
              <a:rPr lang="en-US" sz="1600" i="1" kern="0" dirty="0" err="1">
                <a:solidFill>
                  <a:sysClr val="windowText" lastClr="000000"/>
                </a:solidFill>
                <a:latin typeface="Candara" pitchFamily="34" charset="0"/>
              </a:rPr>
              <a:t>sejak</a:t>
            </a:r>
            <a:r>
              <a:rPr lang="en-US" sz="1600" i="1" kern="0" dirty="0">
                <a:solidFill>
                  <a:sysClr val="windowText" lastClr="000000"/>
                </a:solidFill>
                <a:latin typeface="Candara" pitchFamily="34" charset="0"/>
              </a:rPr>
              <a:t> </a:t>
            </a:r>
            <a:r>
              <a:rPr lang="en-US" sz="1600" i="1" kern="0" dirty="0" err="1">
                <a:solidFill>
                  <a:sysClr val="windowText" lastClr="000000"/>
                </a:solidFill>
                <a:latin typeface="Candara" pitchFamily="34" charset="0"/>
              </a:rPr>
              <a:t>tahun</a:t>
            </a:r>
            <a:r>
              <a:rPr lang="en-US" sz="1600" i="1" kern="0" dirty="0">
                <a:solidFill>
                  <a:sysClr val="windowText" lastClr="000000"/>
                </a:solidFill>
                <a:latin typeface="Candara" pitchFamily="34" charset="0"/>
              </a:rPr>
              <a:t> 1999. </a:t>
            </a:r>
            <a:r>
              <a:rPr lang="en-US" sz="1600" i="1" kern="0" dirty="0" err="1">
                <a:solidFill>
                  <a:sysClr val="windowText" lastClr="000000"/>
                </a:solidFill>
                <a:latin typeface="Candara" pitchFamily="34" charset="0"/>
              </a:rPr>
              <a:t>Selain</a:t>
            </a:r>
            <a:r>
              <a:rPr lang="en-US" sz="1600" i="1" kern="0" dirty="0">
                <a:solidFill>
                  <a:sysClr val="windowText" lastClr="000000"/>
                </a:solidFill>
                <a:latin typeface="Candara" pitchFamily="34" charset="0"/>
              </a:rPr>
              <a:t> </a:t>
            </a:r>
            <a:r>
              <a:rPr lang="en-US" sz="1600" i="1" kern="0" dirty="0" err="1">
                <a:solidFill>
                  <a:sysClr val="windowText" lastClr="000000"/>
                </a:solidFill>
                <a:latin typeface="Candara" pitchFamily="34" charset="0"/>
              </a:rPr>
              <a:t>itu</a:t>
            </a:r>
            <a:r>
              <a:rPr lang="en-US" sz="1600" i="1" kern="0" dirty="0">
                <a:solidFill>
                  <a:sysClr val="windowText" lastClr="000000"/>
                </a:solidFill>
                <a:latin typeface="Candara" pitchFamily="34" charset="0"/>
              </a:rPr>
              <a:t> </a:t>
            </a:r>
            <a:r>
              <a:rPr lang="en-US" sz="1600" i="1" kern="0" dirty="0" err="1">
                <a:solidFill>
                  <a:sysClr val="windowText" lastClr="000000"/>
                </a:solidFill>
                <a:latin typeface="Candara" pitchFamily="34" charset="0"/>
              </a:rPr>
              <a:t>untuk</a:t>
            </a:r>
            <a:r>
              <a:rPr lang="en-US" sz="1600" i="1" kern="0" dirty="0">
                <a:solidFill>
                  <a:sysClr val="windowText" lastClr="000000"/>
                </a:solidFill>
                <a:latin typeface="Candara" pitchFamily="34" charset="0"/>
              </a:rPr>
              <a:t> </a:t>
            </a:r>
            <a:r>
              <a:rPr lang="en-US" sz="1600" i="1" kern="0" dirty="0" err="1">
                <a:solidFill>
                  <a:sysClr val="windowText" lastClr="000000"/>
                </a:solidFill>
                <a:latin typeface="Candara" pitchFamily="34" charset="0"/>
              </a:rPr>
              <a:t>mendukung</a:t>
            </a:r>
            <a:r>
              <a:rPr lang="en-US" sz="1600" i="1" kern="0" dirty="0">
                <a:solidFill>
                  <a:sysClr val="windowText" lastClr="000000"/>
                </a:solidFill>
                <a:latin typeface="Candara" pitchFamily="34" charset="0"/>
              </a:rPr>
              <a:t> </a:t>
            </a:r>
            <a:r>
              <a:rPr lang="en-US" sz="1600" i="1" kern="0" dirty="0" err="1">
                <a:solidFill>
                  <a:sysClr val="windowText" lastClr="000000"/>
                </a:solidFill>
                <a:latin typeface="Candara" pitchFamily="34" charset="0"/>
              </a:rPr>
              <a:t>ekspansi</a:t>
            </a:r>
            <a:r>
              <a:rPr lang="en-US" sz="1600" i="1" kern="0" dirty="0">
                <a:solidFill>
                  <a:sysClr val="windowText" lastClr="000000"/>
                </a:solidFill>
                <a:latin typeface="Candara" pitchFamily="34" charset="0"/>
              </a:rPr>
              <a:t> </a:t>
            </a:r>
            <a:r>
              <a:rPr lang="en-US" sz="1600" i="1" kern="0" dirty="0" err="1">
                <a:solidFill>
                  <a:sysClr val="windowText" lastClr="000000"/>
                </a:solidFill>
                <a:latin typeface="Candara" pitchFamily="34" charset="0"/>
              </a:rPr>
              <a:t>usaha</a:t>
            </a:r>
            <a:r>
              <a:rPr lang="en-US" sz="1600" i="1" kern="0" dirty="0">
                <a:solidFill>
                  <a:sysClr val="windowText" lastClr="000000"/>
                </a:solidFill>
                <a:latin typeface="Candara" pitchFamily="34" charset="0"/>
              </a:rPr>
              <a:t> bank, </a:t>
            </a:r>
            <a:r>
              <a:rPr lang="en-US" sz="1600" i="1" kern="0" dirty="0" err="1">
                <a:solidFill>
                  <a:sysClr val="windowText" lastClr="000000"/>
                </a:solidFill>
                <a:latin typeface="Candara" pitchFamily="34" charset="0"/>
              </a:rPr>
              <a:t>maka</a:t>
            </a:r>
            <a:r>
              <a:rPr lang="en-US" sz="1600" i="1" kern="0" dirty="0">
                <a:solidFill>
                  <a:sysClr val="windowText" lastClr="000000"/>
                </a:solidFill>
                <a:latin typeface="Candara" pitchFamily="34" charset="0"/>
              </a:rPr>
              <a:t> Bank Victoria </a:t>
            </a:r>
            <a:r>
              <a:rPr lang="en-US" sz="1600" i="1" kern="0" dirty="0" err="1">
                <a:solidFill>
                  <a:sysClr val="windowText" lastClr="000000"/>
                </a:solidFill>
                <a:latin typeface="Candara" pitchFamily="34" charset="0"/>
              </a:rPr>
              <a:t>juga</a:t>
            </a:r>
            <a:r>
              <a:rPr lang="en-US" sz="1600" i="1" kern="0" dirty="0">
                <a:solidFill>
                  <a:sysClr val="windowText" lastClr="000000"/>
                </a:solidFill>
                <a:latin typeface="Candara" pitchFamily="34" charset="0"/>
              </a:rPr>
              <a:t> </a:t>
            </a:r>
            <a:r>
              <a:rPr lang="en-US" sz="1600" i="1" kern="0" dirty="0" err="1">
                <a:solidFill>
                  <a:sysClr val="windowText" lastClr="000000"/>
                </a:solidFill>
                <a:latin typeface="Candara" pitchFamily="34" charset="0"/>
              </a:rPr>
              <a:t>memiliki</a:t>
            </a:r>
            <a:r>
              <a:rPr lang="en-US" sz="1600" i="1" kern="0" dirty="0">
                <a:solidFill>
                  <a:sysClr val="windowText" lastClr="000000"/>
                </a:solidFill>
                <a:latin typeface="Candara" pitchFamily="34" charset="0"/>
              </a:rPr>
              <a:t> Subsidiaries (Bank Victoria </a:t>
            </a:r>
            <a:r>
              <a:rPr lang="en-US" sz="1600" i="1" kern="0" dirty="0" err="1">
                <a:solidFill>
                  <a:sysClr val="windowText" lastClr="000000"/>
                </a:solidFill>
                <a:latin typeface="Candara" pitchFamily="34" charset="0"/>
              </a:rPr>
              <a:t>Syariah</a:t>
            </a:r>
            <a:r>
              <a:rPr lang="en-US" sz="1600" i="1" kern="0" dirty="0">
                <a:solidFill>
                  <a:sysClr val="windowText" lastClr="000000"/>
                </a:solidFill>
                <a:latin typeface="Candara" pitchFamily="34" charset="0"/>
              </a:rPr>
              <a:t>) yang </a:t>
            </a:r>
            <a:r>
              <a:rPr lang="en-US" sz="1600" i="1" kern="0" dirty="0" err="1">
                <a:solidFill>
                  <a:sysClr val="windowText" lastClr="000000"/>
                </a:solidFill>
                <a:latin typeface="Candara" pitchFamily="34" charset="0"/>
              </a:rPr>
              <a:t>fokus</a:t>
            </a:r>
            <a:r>
              <a:rPr lang="en-US" sz="1600" i="1" kern="0" dirty="0">
                <a:solidFill>
                  <a:sysClr val="windowText" lastClr="000000"/>
                </a:solidFill>
                <a:latin typeface="Candara" pitchFamily="34" charset="0"/>
              </a:rPr>
              <a:t> </a:t>
            </a:r>
            <a:r>
              <a:rPr lang="en-US" sz="1600" i="1" kern="0" dirty="0" err="1">
                <a:solidFill>
                  <a:sysClr val="windowText" lastClr="000000"/>
                </a:solidFill>
                <a:latin typeface="Candara" pitchFamily="34" charset="0"/>
              </a:rPr>
              <a:t>untuk</a:t>
            </a:r>
            <a:r>
              <a:rPr lang="en-US" sz="1600" i="1" kern="0" dirty="0">
                <a:solidFill>
                  <a:sysClr val="windowText" lastClr="000000"/>
                </a:solidFill>
                <a:latin typeface="Candara" pitchFamily="34" charset="0"/>
              </a:rPr>
              <a:t> </a:t>
            </a:r>
            <a:r>
              <a:rPr lang="en-US" sz="1600" i="1" kern="0" dirty="0" err="1">
                <a:solidFill>
                  <a:sysClr val="windowText" lastClr="000000"/>
                </a:solidFill>
                <a:latin typeface="Candara" pitchFamily="34" charset="0"/>
              </a:rPr>
              <a:t>melakukan</a:t>
            </a:r>
            <a:r>
              <a:rPr lang="en-US" sz="1600" i="1" kern="0" dirty="0">
                <a:solidFill>
                  <a:sysClr val="windowText" lastClr="000000"/>
                </a:solidFill>
                <a:latin typeface="Candara" pitchFamily="34" charset="0"/>
              </a:rPr>
              <a:t> </a:t>
            </a:r>
            <a:r>
              <a:rPr lang="en-US" sz="1600" i="1" kern="0" dirty="0" err="1">
                <a:solidFill>
                  <a:sysClr val="windowText" lastClr="000000"/>
                </a:solidFill>
                <a:latin typeface="Candara" pitchFamily="34" charset="0"/>
              </a:rPr>
              <a:t>penetrasi</a:t>
            </a:r>
            <a:r>
              <a:rPr lang="en-US" sz="1600" i="1" kern="0" dirty="0">
                <a:solidFill>
                  <a:sysClr val="windowText" lastClr="000000"/>
                </a:solidFill>
                <a:latin typeface="Candara" pitchFamily="34" charset="0"/>
              </a:rPr>
              <a:t> </a:t>
            </a:r>
            <a:r>
              <a:rPr lang="en-US" sz="1600" i="1" kern="0" dirty="0" err="1">
                <a:solidFill>
                  <a:sysClr val="windowText" lastClr="000000"/>
                </a:solidFill>
                <a:latin typeface="Candara" pitchFamily="34" charset="0"/>
              </a:rPr>
              <a:t>pasar</a:t>
            </a:r>
            <a:r>
              <a:rPr lang="en-US" sz="1600" i="1" kern="0" dirty="0">
                <a:solidFill>
                  <a:sysClr val="windowText" lastClr="000000"/>
                </a:solidFill>
                <a:latin typeface="Candara" pitchFamily="34" charset="0"/>
              </a:rPr>
              <a:t> Islamic Banking di Indonesia </a:t>
            </a:r>
            <a:r>
              <a:rPr lang="en-US" sz="1600" i="1" kern="0" dirty="0" err="1">
                <a:solidFill>
                  <a:sysClr val="windowText" lastClr="000000"/>
                </a:solidFill>
                <a:latin typeface="Candara" pitchFamily="34" charset="0"/>
              </a:rPr>
              <a:t>dan</a:t>
            </a:r>
            <a:r>
              <a:rPr lang="en-US" sz="1600" i="1" kern="0" dirty="0">
                <a:solidFill>
                  <a:sysClr val="windowText" lastClr="000000"/>
                </a:solidFill>
                <a:latin typeface="Candara" pitchFamily="34" charset="0"/>
              </a:rPr>
              <a:t> Bank Victoria </a:t>
            </a:r>
            <a:r>
              <a:rPr lang="en-US" sz="1600" i="1" kern="0" dirty="0" err="1">
                <a:solidFill>
                  <a:sysClr val="windowText" lastClr="000000"/>
                </a:solidFill>
                <a:latin typeface="Candara" pitchFamily="34" charset="0"/>
              </a:rPr>
              <a:t>merupakan</a:t>
            </a:r>
            <a:r>
              <a:rPr lang="en-US" sz="1600" i="1" kern="0" dirty="0">
                <a:solidFill>
                  <a:sysClr val="windowText" lastClr="000000"/>
                </a:solidFill>
                <a:latin typeface="Candara" pitchFamily="34" charset="0"/>
              </a:rPr>
              <a:t> </a:t>
            </a:r>
            <a:r>
              <a:rPr lang="en-US" sz="1600" i="1" kern="0" dirty="0" err="1">
                <a:solidFill>
                  <a:sysClr val="windowText" lastClr="000000"/>
                </a:solidFill>
                <a:latin typeface="Candara" pitchFamily="34" charset="0"/>
              </a:rPr>
              <a:t>anak</a:t>
            </a:r>
            <a:r>
              <a:rPr lang="en-US" sz="1600" i="1" kern="0" dirty="0">
                <a:solidFill>
                  <a:sysClr val="windowText" lastClr="000000"/>
                </a:solidFill>
                <a:latin typeface="Candara" pitchFamily="34" charset="0"/>
              </a:rPr>
              <a:t> </a:t>
            </a:r>
            <a:r>
              <a:rPr lang="en-US" sz="1600" i="1" kern="0" dirty="0" err="1">
                <a:solidFill>
                  <a:sysClr val="windowText" lastClr="000000"/>
                </a:solidFill>
                <a:latin typeface="Candara" pitchFamily="34" charset="0"/>
              </a:rPr>
              <a:t>perusahaan</a:t>
            </a:r>
            <a:r>
              <a:rPr lang="en-US" sz="1600" i="1" kern="0" dirty="0">
                <a:solidFill>
                  <a:sysClr val="windowText" lastClr="000000"/>
                </a:solidFill>
                <a:latin typeface="Candara" pitchFamily="34" charset="0"/>
              </a:rPr>
              <a:t> </a:t>
            </a:r>
            <a:r>
              <a:rPr lang="en-US" sz="1600" i="1" kern="0" dirty="0" err="1">
                <a:solidFill>
                  <a:sysClr val="windowText" lastClr="000000"/>
                </a:solidFill>
                <a:latin typeface="Candara" pitchFamily="34" charset="0"/>
              </a:rPr>
              <a:t>dari</a:t>
            </a:r>
            <a:r>
              <a:rPr lang="en-US" sz="1600" i="1" kern="0" dirty="0">
                <a:solidFill>
                  <a:sysClr val="windowText" lastClr="000000"/>
                </a:solidFill>
                <a:latin typeface="Candara" pitchFamily="34" charset="0"/>
              </a:rPr>
              <a:t> PT Victoria Investama, Tbk </a:t>
            </a:r>
            <a:r>
              <a:rPr lang="en-US" sz="1600" i="1" kern="0" dirty="0" err="1">
                <a:solidFill>
                  <a:sysClr val="windowText" lastClr="000000"/>
                </a:solidFill>
                <a:latin typeface="Candara" pitchFamily="34" charset="0"/>
              </a:rPr>
              <a:t>dan</a:t>
            </a:r>
            <a:r>
              <a:rPr lang="en-US" sz="1600" i="1" kern="0" dirty="0">
                <a:solidFill>
                  <a:sysClr val="windowText" lastClr="000000"/>
                </a:solidFill>
                <a:latin typeface="Candara" pitchFamily="34" charset="0"/>
              </a:rPr>
              <a:t> </a:t>
            </a:r>
            <a:r>
              <a:rPr lang="en-US" sz="1600" i="1" kern="0" dirty="0" err="1">
                <a:solidFill>
                  <a:sysClr val="windowText" lastClr="000000"/>
                </a:solidFill>
                <a:latin typeface="Candara" pitchFamily="34" charset="0"/>
              </a:rPr>
              <a:t>merupakan</a:t>
            </a:r>
            <a:r>
              <a:rPr lang="en-US" sz="1600" i="1" kern="0" dirty="0">
                <a:solidFill>
                  <a:sysClr val="windowText" lastClr="000000"/>
                </a:solidFill>
                <a:latin typeface="Candara" pitchFamily="34" charset="0"/>
              </a:rPr>
              <a:t> </a:t>
            </a:r>
            <a:r>
              <a:rPr lang="en-US" sz="1600" i="1" kern="0" dirty="0" err="1">
                <a:solidFill>
                  <a:sysClr val="windowText" lastClr="000000"/>
                </a:solidFill>
                <a:latin typeface="Candara" pitchFamily="34" charset="0"/>
              </a:rPr>
              <a:t>kelompok</a:t>
            </a:r>
            <a:r>
              <a:rPr lang="en-US" sz="1600" i="1" kern="0" dirty="0">
                <a:solidFill>
                  <a:sysClr val="windowText" lastClr="000000"/>
                </a:solidFill>
                <a:latin typeface="Candara" pitchFamily="34" charset="0"/>
              </a:rPr>
              <a:t> yang </a:t>
            </a:r>
            <a:r>
              <a:rPr lang="en-US" sz="1600" i="1" kern="0" dirty="0" err="1">
                <a:solidFill>
                  <a:sysClr val="windowText" lastClr="000000"/>
                </a:solidFill>
                <a:latin typeface="Candara" pitchFamily="34" charset="0"/>
              </a:rPr>
              <a:t>bergerak</a:t>
            </a:r>
            <a:r>
              <a:rPr lang="en-US" sz="1600" i="1" kern="0" dirty="0">
                <a:solidFill>
                  <a:sysClr val="windowText" lastClr="000000"/>
                </a:solidFill>
                <a:latin typeface="Candara" pitchFamily="34" charset="0"/>
              </a:rPr>
              <a:t> </a:t>
            </a:r>
            <a:r>
              <a:rPr lang="en-US" sz="1600" i="1" kern="0" dirty="0" err="1">
                <a:solidFill>
                  <a:sysClr val="windowText" lastClr="000000"/>
                </a:solidFill>
                <a:latin typeface="Candara" pitchFamily="34" charset="0"/>
              </a:rPr>
              <a:t>dalam</a:t>
            </a:r>
            <a:r>
              <a:rPr lang="en-US" sz="1600" i="1" kern="0" dirty="0">
                <a:solidFill>
                  <a:sysClr val="windowText" lastClr="000000"/>
                </a:solidFill>
                <a:latin typeface="Candara" pitchFamily="34" charset="0"/>
              </a:rPr>
              <a:t> </a:t>
            </a:r>
            <a:r>
              <a:rPr lang="en-US" sz="1600" i="1" kern="0" dirty="0" err="1">
                <a:solidFill>
                  <a:sysClr val="windowText" lastClr="000000"/>
                </a:solidFill>
                <a:latin typeface="Candara" pitchFamily="34" charset="0"/>
              </a:rPr>
              <a:t>bidang</a:t>
            </a:r>
            <a:r>
              <a:rPr lang="en-US" sz="1600" i="1" kern="0" dirty="0">
                <a:solidFill>
                  <a:sysClr val="windowText" lastClr="000000"/>
                </a:solidFill>
                <a:latin typeface="Candara" pitchFamily="34" charset="0"/>
              </a:rPr>
              <a:t> </a:t>
            </a:r>
            <a:r>
              <a:rPr lang="en-US" sz="1600" i="1" kern="0" dirty="0" err="1">
                <a:solidFill>
                  <a:sysClr val="windowText" lastClr="000000"/>
                </a:solidFill>
                <a:latin typeface="Candara" pitchFamily="34" charset="0"/>
              </a:rPr>
              <a:t>keuangan</a:t>
            </a:r>
            <a:r>
              <a:rPr lang="en-US" sz="1600" i="1" kern="0" dirty="0">
                <a:solidFill>
                  <a:sysClr val="windowText" lastClr="000000"/>
                </a:solidFill>
                <a:latin typeface="Candara" pitchFamily="34" charset="0"/>
              </a:rPr>
              <a:t>…</a:t>
            </a:r>
          </a:p>
        </p:txBody>
      </p:sp>
      <p:sp>
        <p:nvSpPr>
          <p:cNvPr id="66" name="TextBox 65"/>
          <p:cNvSpPr txBox="1">
            <a:spLocks noChangeArrowheads="1"/>
          </p:cNvSpPr>
          <p:nvPr/>
        </p:nvSpPr>
        <p:spPr bwMode="auto">
          <a:xfrm>
            <a:off x="70105" y="22633"/>
            <a:ext cx="4538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b="1" dirty="0" err="1" smtClean="0">
                <a:solidFill>
                  <a:srgbClr val="FF0000"/>
                </a:solidFill>
                <a:latin typeface="+mn-lt"/>
              </a:rPr>
              <a:t>Struktur</a:t>
            </a:r>
            <a:r>
              <a:rPr lang="en-US" altLang="en-US" sz="2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+mn-lt"/>
              </a:rPr>
              <a:t>Pemegang</a:t>
            </a:r>
            <a:r>
              <a:rPr lang="en-US" altLang="en-US" sz="2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+mn-lt"/>
              </a:rPr>
              <a:t>Saham</a:t>
            </a:r>
            <a:endParaRPr lang="en-US" altLang="en-US" sz="20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49" name="Straight Connector 48"/>
          <p:cNvCxnSpPr>
            <a:endCxn id="59" idx="3"/>
          </p:cNvCxnSpPr>
          <p:nvPr/>
        </p:nvCxnSpPr>
        <p:spPr>
          <a:xfrm rot="5400000">
            <a:off x="4057558" y="4896432"/>
            <a:ext cx="672616" cy="9"/>
          </a:xfrm>
          <a:prstGeom prst="line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0" name="TextBox 34"/>
          <p:cNvSpPr txBox="1">
            <a:spLocks noChangeArrowheads="1"/>
          </p:cNvSpPr>
          <p:nvPr/>
        </p:nvSpPr>
        <p:spPr bwMode="auto">
          <a:xfrm>
            <a:off x="0" y="6626225"/>
            <a:ext cx="4429125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900" dirty="0" smtClean="0">
                <a:solidFill>
                  <a:srgbClr val="000000"/>
                </a:solidFill>
                <a:latin typeface="Century Gothic" pitchFamily="34" charset="0"/>
              </a:rPr>
              <a:t>source: DPS 31 </a:t>
            </a:r>
            <a:r>
              <a:rPr lang="en-US" altLang="en-US" sz="900" dirty="0" err="1" smtClean="0">
                <a:solidFill>
                  <a:srgbClr val="000000"/>
                </a:solidFill>
                <a:latin typeface="Century Gothic" pitchFamily="34" charset="0"/>
              </a:rPr>
              <a:t>Desember</a:t>
            </a:r>
            <a:r>
              <a:rPr lang="en-US" altLang="en-US" sz="900" dirty="0" smtClean="0">
                <a:solidFill>
                  <a:srgbClr val="000000"/>
                </a:solidFill>
                <a:latin typeface="Century Gothic" pitchFamily="34" charset="0"/>
              </a:rPr>
              <a:t>, 2018</a:t>
            </a:r>
            <a:endParaRPr lang="en-US" altLang="en-US" sz="900" dirty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51" name="Round Diagonal Corner Rectangle 50"/>
          <p:cNvSpPr/>
          <p:nvPr/>
        </p:nvSpPr>
        <p:spPr>
          <a:xfrm>
            <a:off x="3084393" y="1719619"/>
            <a:ext cx="2606040" cy="395785"/>
          </a:xfrm>
          <a:prstGeom prst="round2DiagRect">
            <a:avLst/>
          </a:prstGeom>
          <a:solidFill>
            <a:schemeClr val="bg1">
              <a:lumMod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8428" y="1737399"/>
            <a:ext cx="1798301" cy="322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ound Diagonal Corner Rectangle 53"/>
          <p:cNvSpPr/>
          <p:nvPr/>
        </p:nvSpPr>
        <p:spPr>
          <a:xfrm>
            <a:off x="193343" y="2307874"/>
            <a:ext cx="2606040" cy="395785"/>
          </a:xfrm>
          <a:prstGeom prst="round2Diag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 Diagonal Corner Rectangle 54"/>
          <p:cNvSpPr/>
          <p:nvPr/>
        </p:nvSpPr>
        <p:spPr>
          <a:xfrm>
            <a:off x="193342" y="3003911"/>
            <a:ext cx="2606040" cy="395785"/>
          </a:xfrm>
          <a:prstGeom prst="round2Diag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 Diagonal Corner Rectangle 55"/>
          <p:cNvSpPr/>
          <p:nvPr/>
        </p:nvSpPr>
        <p:spPr>
          <a:xfrm>
            <a:off x="191072" y="3686299"/>
            <a:ext cx="2606040" cy="395785"/>
          </a:xfrm>
          <a:prstGeom prst="round2Diag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 Diagonal Corner Rectangle 57"/>
          <p:cNvSpPr/>
          <p:nvPr/>
        </p:nvSpPr>
        <p:spPr>
          <a:xfrm>
            <a:off x="191072" y="4382335"/>
            <a:ext cx="2606040" cy="395785"/>
          </a:xfrm>
          <a:prstGeom prst="round2Diag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ound Diagonal Corner Rectangle 58"/>
          <p:cNvSpPr/>
          <p:nvPr/>
        </p:nvSpPr>
        <p:spPr>
          <a:xfrm>
            <a:off x="3090841" y="5232744"/>
            <a:ext cx="2606040" cy="395785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ound Diagonal Corner Rectangle 59"/>
          <p:cNvSpPr/>
          <p:nvPr/>
        </p:nvSpPr>
        <p:spPr>
          <a:xfrm>
            <a:off x="3085026" y="6225657"/>
            <a:ext cx="2606040" cy="395785"/>
          </a:xfrm>
          <a:prstGeom prst="round2Diag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13" y="3090936"/>
            <a:ext cx="2370760" cy="22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2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2865" y="3735186"/>
            <a:ext cx="162718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632" y="4446096"/>
            <a:ext cx="1674813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10196" y="5298387"/>
            <a:ext cx="1443038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8339" y="6262715"/>
            <a:ext cx="1331912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Round Diagonal Corner Rectangle 68"/>
          <p:cNvSpPr/>
          <p:nvPr/>
        </p:nvSpPr>
        <p:spPr>
          <a:xfrm>
            <a:off x="6993278" y="2308246"/>
            <a:ext cx="2606040" cy="395785"/>
          </a:xfrm>
          <a:prstGeom prst="round2Diag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ysClr val="windowText" lastClr="000000"/>
                </a:solidFill>
              </a:rPr>
              <a:t>Masyarakat</a:t>
            </a:r>
            <a:r>
              <a:rPr lang="en-US" sz="1400" b="1" dirty="0" smtClean="0">
                <a:solidFill>
                  <a:sysClr val="windowText" lastClr="000000"/>
                </a:solidFill>
              </a:rPr>
              <a:t> (&lt;5%)</a:t>
            </a:r>
            <a:endParaRPr 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75" name="Round Diagonal Corner Rectangle 74"/>
          <p:cNvSpPr/>
          <p:nvPr/>
        </p:nvSpPr>
        <p:spPr>
          <a:xfrm>
            <a:off x="7006926" y="5228868"/>
            <a:ext cx="2606040" cy="395785"/>
          </a:xfrm>
          <a:prstGeom prst="round2Diag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smtClean="0">
                <a:solidFill>
                  <a:schemeClr val="tx1"/>
                </a:solidFill>
              </a:rPr>
              <a:t>Suzanna Tanojo</a:t>
            </a:r>
            <a:endParaRPr lang="de-DE" sz="1400" b="1" dirty="0" smtClean="0">
              <a:solidFill>
                <a:schemeClr val="tx1"/>
              </a:solidFill>
            </a:endParaRPr>
          </a:p>
        </p:txBody>
      </p:sp>
      <p:cxnSp>
        <p:nvCxnSpPr>
          <p:cNvPr id="76" name="Straight Connector 75"/>
          <p:cNvCxnSpPr>
            <a:stCxn id="51" idx="1"/>
          </p:cNvCxnSpPr>
          <p:nvPr/>
        </p:nvCxnSpPr>
        <p:spPr>
          <a:xfrm rot="5400000">
            <a:off x="3150467" y="3346932"/>
            <a:ext cx="2468474" cy="5418"/>
          </a:xfrm>
          <a:prstGeom prst="line">
            <a:avLst/>
          </a:prstGeom>
          <a:ln>
            <a:solidFill>
              <a:srgbClr val="FF0000"/>
            </a:solidFill>
            <a:tailEnd type="non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54" idx="0"/>
          </p:cNvCxnSpPr>
          <p:nvPr/>
        </p:nvCxnSpPr>
        <p:spPr>
          <a:xfrm flipV="1">
            <a:off x="2799383" y="2496666"/>
            <a:ext cx="1581548" cy="9101"/>
          </a:xfrm>
          <a:prstGeom prst="line">
            <a:avLst/>
          </a:prstGeom>
          <a:ln>
            <a:solidFill>
              <a:srgbClr val="FF0000"/>
            </a:solidFill>
            <a:head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55" idx="0"/>
          </p:cNvCxnSpPr>
          <p:nvPr/>
        </p:nvCxnSpPr>
        <p:spPr>
          <a:xfrm flipV="1">
            <a:off x="2799382" y="3198399"/>
            <a:ext cx="1589738" cy="3405"/>
          </a:xfrm>
          <a:prstGeom prst="line">
            <a:avLst/>
          </a:prstGeom>
          <a:ln>
            <a:solidFill>
              <a:srgbClr val="FF0000"/>
            </a:solidFill>
            <a:head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2797112" y="3882211"/>
            <a:ext cx="1592008" cy="1981"/>
          </a:xfrm>
          <a:prstGeom prst="line">
            <a:avLst/>
          </a:prstGeom>
          <a:ln>
            <a:solidFill>
              <a:srgbClr val="FF0000"/>
            </a:solidFill>
            <a:head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2797112" y="4580228"/>
            <a:ext cx="1592008" cy="1698"/>
          </a:xfrm>
          <a:prstGeom prst="line">
            <a:avLst/>
          </a:prstGeom>
          <a:ln>
            <a:solidFill>
              <a:srgbClr val="FF0000"/>
            </a:solidFill>
            <a:head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59" idx="1"/>
            <a:endCxn id="60" idx="3"/>
          </p:cNvCxnSpPr>
          <p:nvPr/>
        </p:nvCxnSpPr>
        <p:spPr>
          <a:xfrm rot="5400000">
            <a:off x="4092390" y="5924186"/>
            <a:ext cx="597128" cy="5815"/>
          </a:xfrm>
          <a:prstGeom prst="line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3" name="Shape 92"/>
          <p:cNvCxnSpPr>
            <a:stCxn id="59" idx="0"/>
          </p:cNvCxnSpPr>
          <p:nvPr/>
        </p:nvCxnSpPr>
        <p:spPr>
          <a:xfrm flipV="1">
            <a:off x="5696881" y="2493814"/>
            <a:ext cx="383285" cy="2936823"/>
          </a:xfrm>
          <a:prstGeom prst="bentConnector2">
            <a:avLst/>
          </a:prstGeom>
          <a:ln>
            <a:solidFill>
              <a:srgbClr val="FF0000"/>
            </a:solidFill>
            <a:head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69" idx="2"/>
          </p:cNvCxnSpPr>
          <p:nvPr/>
        </p:nvCxnSpPr>
        <p:spPr>
          <a:xfrm rot="10800000">
            <a:off x="6080166" y="2505691"/>
            <a:ext cx="913112" cy="44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75" idx="2"/>
          </p:cNvCxnSpPr>
          <p:nvPr/>
        </p:nvCxnSpPr>
        <p:spPr>
          <a:xfrm rot="10800000" flipV="1">
            <a:off x="6068292" y="5426761"/>
            <a:ext cx="938635" cy="2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9" name="Rounded Rectangle 98"/>
          <p:cNvSpPr/>
          <p:nvPr/>
        </p:nvSpPr>
        <p:spPr>
          <a:xfrm>
            <a:off x="3180766" y="2358340"/>
            <a:ext cx="684213" cy="33655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+mj-lt"/>
              </a:rPr>
              <a:t>99.50</a:t>
            </a:r>
            <a:r>
              <a:rPr lang="en-US" sz="1000" b="1" dirty="0">
                <a:latin typeface="+mj-lt"/>
              </a:rPr>
              <a:t>%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3161565" y="3029094"/>
            <a:ext cx="684213" cy="33496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/>
              <a:t>95.00</a:t>
            </a:r>
            <a:r>
              <a:rPr lang="en-US" sz="1000" b="1" dirty="0"/>
              <a:t>%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3163044" y="3700689"/>
            <a:ext cx="684213" cy="33655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/>
              <a:t>73.28%</a:t>
            </a:r>
            <a:endParaRPr lang="en-US" sz="1000" b="1" dirty="0"/>
          </a:p>
        </p:txBody>
      </p:sp>
      <p:sp>
        <p:nvSpPr>
          <p:cNvPr id="103" name="Rounded Rectangle 102"/>
          <p:cNvSpPr/>
          <p:nvPr/>
        </p:nvSpPr>
        <p:spPr>
          <a:xfrm>
            <a:off x="3159654" y="4407327"/>
            <a:ext cx="684213" cy="33655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/>
              <a:t>99.33%</a:t>
            </a:r>
            <a:endParaRPr lang="en-US" sz="1000" b="1" dirty="0"/>
          </a:p>
        </p:txBody>
      </p:sp>
      <p:sp>
        <p:nvSpPr>
          <p:cNvPr id="104" name="Rounded Rectangle 103"/>
          <p:cNvSpPr/>
          <p:nvPr/>
        </p:nvSpPr>
        <p:spPr>
          <a:xfrm>
            <a:off x="4046454" y="4709276"/>
            <a:ext cx="685800" cy="33655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/>
              <a:t>46.38%</a:t>
            </a:r>
            <a:endParaRPr lang="en-US" sz="1000" b="1" dirty="0"/>
          </a:p>
        </p:txBody>
      </p:sp>
      <p:sp>
        <p:nvSpPr>
          <p:cNvPr id="106" name="Rounded Rectangle 105"/>
          <p:cNvSpPr/>
          <p:nvPr/>
        </p:nvSpPr>
        <p:spPr>
          <a:xfrm>
            <a:off x="6223904" y="2358827"/>
            <a:ext cx="685800" cy="33655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/>
              <a:t>24.15%</a:t>
            </a:r>
            <a:endParaRPr lang="en-US" sz="10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6064746" y="3355173"/>
            <a:ext cx="3534572" cy="395785"/>
            <a:chOff x="6092043" y="3795851"/>
            <a:chExt cx="3534572" cy="395785"/>
          </a:xfrm>
        </p:grpSpPr>
        <p:sp>
          <p:nvSpPr>
            <p:cNvPr id="71" name="Round Diagonal Corner Rectangle 70"/>
            <p:cNvSpPr/>
            <p:nvPr/>
          </p:nvSpPr>
          <p:spPr>
            <a:xfrm>
              <a:off x="7020575" y="3795851"/>
              <a:ext cx="2606040" cy="395785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PT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Nata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 </a:t>
              </a:r>
              <a:r>
                <a:rPr lang="en-US" sz="1400" b="1" dirty="0" err="1" smtClean="0">
                  <a:solidFill>
                    <a:schemeClr val="tx1"/>
                  </a:solidFill>
                </a:rPr>
                <a:t>Patindo</a:t>
              </a:r>
              <a:endParaRPr lang="en-US" sz="140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96" name="Straight Connector 95"/>
            <p:cNvCxnSpPr>
              <a:stCxn id="71" idx="2"/>
            </p:cNvCxnSpPr>
            <p:nvPr/>
          </p:nvCxnSpPr>
          <p:spPr>
            <a:xfrm rot="10800000" flipV="1">
              <a:off x="6092043" y="3993743"/>
              <a:ext cx="928533" cy="823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0" name="Rounded Rectangle 109"/>
            <p:cNvSpPr/>
            <p:nvPr/>
          </p:nvSpPr>
          <p:spPr>
            <a:xfrm>
              <a:off x="6235783" y="3829607"/>
              <a:ext cx="685800" cy="336550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/>
                <a:t>2.73%</a:t>
              </a:r>
              <a:endParaRPr lang="en-US" sz="10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2044" y="4299548"/>
            <a:ext cx="3520922" cy="395785"/>
            <a:chOff x="6092043" y="4519183"/>
            <a:chExt cx="3520922" cy="395785"/>
          </a:xfrm>
        </p:grpSpPr>
        <p:sp>
          <p:nvSpPr>
            <p:cNvPr id="73" name="Round Diagonal Corner Rectangle 72"/>
            <p:cNvSpPr/>
            <p:nvPr/>
          </p:nvSpPr>
          <p:spPr>
            <a:xfrm>
              <a:off x="7006925" y="4519183"/>
              <a:ext cx="2606040" cy="395785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Deutsche </a:t>
              </a:r>
              <a:r>
                <a:rPr lang="en-US" sz="1200" b="1" dirty="0" err="1">
                  <a:solidFill>
                    <a:schemeClr val="tx1"/>
                  </a:solidFill>
                </a:rPr>
                <a:t>Investitions</a:t>
              </a:r>
              <a:r>
                <a:rPr lang="en-US" sz="1200" b="1" dirty="0">
                  <a:solidFill>
                    <a:schemeClr val="tx1"/>
                  </a:solidFill>
                </a:rPr>
                <a:t>-und </a:t>
              </a:r>
              <a:r>
                <a:rPr lang="en-US" sz="1200" b="1" dirty="0" err="1">
                  <a:solidFill>
                    <a:schemeClr val="tx1"/>
                  </a:solidFill>
                </a:rPr>
                <a:t>Entwicklungsgesellschaft</a:t>
              </a:r>
              <a:r>
                <a:rPr lang="en-US" sz="1200" b="1" dirty="0">
                  <a:solidFill>
                    <a:schemeClr val="tx1"/>
                  </a:solidFill>
                </a:rPr>
                <a:t> </a:t>
              </a:r>
              <a:r>
                <a:rPr lang="en-US" sz="1200" b="1" dirty="0" err="1" smtClean="0">
                  <a:solidFill>
                    <a:schemeClr val="tx1"/>
                  </a:solidFill>
                </a:rPr>
                <a:t>mbH</a:t>
              </a:r>
              <a:r>
                <a:rPr lang="en-US" sz="1200" b="1" dirty="0" smtClean="0">
                  <a:solidFill>
                    <a:schemeClr val="tx1"/>
                  </a:solidFill>
                </a:rPr>
                <a:t> (DEG)</a:t>
              </a:r>
              <a:endParaRPr lang="de-DE" sz="1200" b="1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97" name="Straight Connector 96"/>
            <p:cNvCxnSpPr>
              <a:stCxn id="73" idx="2"/>
            </p:cNvCxnSpPr>
            <p:nvPr/>
          </p:nvCxnSpPr>
          <p:spPr>
            <a:xfrm rot="10800000">
              <a:off x="6092043" y="4714500"/>
              <a:ext cx="914883" cy="257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11" name="Rounded Rectangle 110"/>
            <p:cNvSpPr/>
            <p:nvPr/>
          </p:nvSpPr>
          <p:spPr>
            <a:xfrm>
              <a:off x="6223906" y="4547276"/>
              <a:ext cx="685800" cy="336550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b="1" dirty="0" smtClean="0"/>
                <a:t>9.00</a:t>
              </a:r>
              <a:r>
                <a:rPr lang="en-US" sz="1000" b="1" dirty="0"/>
                <a:t>%</a:t>
              </a:r>
            </a:p>
          </p:txBody>
        </p:sp>
      </p:grpSp>
      <p:sp>
        <p:nvSpPr>
          <p:cNvPr id="113" name="Rounded Rectangle 112"/>
          <p:cNvSpPr/>
          <p:nvPr/>
        </p:nvSpPr>
        <p:spPr>
          <a:xfrm>
            <a:off x="6223907" y="5246998"/>
            <a:ext cx="685800" cy="33655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/>
              <a:t>17.74%</a:t>
            </a:r>
            <a:endParaRPr lang="en-US" sz="1000" b="1" dirty="0"/>
          </a:p>
        </p:txBody>
      </p:sp>
      <p:sp>
        <p:nvSpPr>
          <p:cNvPr id="114" name="Rounded Rectangle 113"/>
          <p:cNvSpPr/>
          <p:nvPr/>
        </p:nvSpPr>
        <p:spPr>
          <a:xfrm>
            <a:off x="4041754" y="5724384"/>
            <a:ext cx="685800" cy="33655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/>
              <a:t>99.99</a:t>
            </a:r>
            <a:r>
              <a:rPr lang="en-US" sz="1000" b="1" dirty="0"/>
              <a:t>%</a:t>
            </a:r>
          </a:p>
        </p:txBody>
      </p:sp>
      <p:pic>
        <p:nvPicPr>
          <p:cNvPr id="115" name="Picture 114" descr="logohita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268" y="2339438"/>
            <a:ext cx="1740168" cy="35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5717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9" name="TextBox 68"/>
          <p:cNvSpPr txBox="1">
            <a:spLocks noChangeArrowheads="1"/>
          </p:cNvSpPr>
          <p:nvPr/>
        </p:nvSpPr>
        <p:spPr bwMode="auto">
          <a:xfrm>
            <a:off x="84138" y="622300"/>
            <a:ext cx="9731375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sz="1600" i="1" dirty="0" smtClean="0">
                <a:latin typeface="Candara" pitchFamily="34" charset="0"/>
              </a:rPr>
              <a:t>Bank </a:t>
            </a:r>
            <a:r>
              <a:rPr lang="en-US" sz="1600" i="1" dirty="0" err="1" smtClean="0">
                <a:latin typeface="Candara" pitchFamily="34" charset="0"/>
              </a:rPr>
              <a:t>telah</a:t>
            </a:r>
            <a:r>
              <a:rPr lang="en-US" sz="1600" i="1" dirty="0" smtClean="0">
                <a:latin typeface="Candara" pitchFamily="34" charset="0"/>
              </a:rPr>
              <a:t> </a:t>
            </a:r>
            <a:r>
              <a:rPr lang="en-US" sz="1600" i="1" dirty="0" err="1" smtClean="0">
                <a:latin typeface="Candara" pitchFamily="34" charset="0"/>
              </a:rPr>
              <a:t>memiliki</a:t>
            </a:r>
            <a:r>
              <a:rPr lang="en-US" sz="1600" i="1" dirty="0" smtClean="0">
                <a:latin typeface="Candara" pitchFamily="34" charset="0"/>
              </a:rPr>
              <a:t> </a:t>
            </a:r>
            <a:r>
              <a:rPr lang="en-US" sz="1600" i="1" dirty="0" err="1" smtClean="0">
                <a:latin typeface="Candara" pitchFamily="34" charset="0"/>
              </a:rPr>
              <a:t>Visi</a:t>
            </a:r>
            <a:r>
              <a:rPr lang="en-US" sz="1600" i="1" dirty="0" smtClean="0">
                <a:latin typeface="Candara" pitchFamily="34" charset="0"/>
              </a:rPr>
              <a:t>, </a:t>
            </a:r>
            <a:r>
              <a:rPr lang="en-US" sz="1600" i="1" dirty="0" err="1" smtClean="0">
                <a:latin typeface="Candara" pitchFamily="34" charset="0"/>
              </a:rPr>
              <a:t>Misi</a:t>
            </a:r>
            <a:r>
              <a:rPr lang="en-US" sz="1600" i="1" dirty="0" smtClean="0">
                <a:latin typeface="Candara" pitchFamily="34" charset="0"/>
              </a:rPr>
              <a:t>, Corporate Value </a:t>
            </a:r>
            <a:r>
              <a:rPr lang="en-US" sz="1600" i="1" dirty="0" err="1" smtClean="0">
                <a:latin typeface="Candara" pitchFamily="34" charset="0"/>
              </a:rPr>
              <a:t>dan</a:t>
            </a:r>
            <a:r>
              <a:rPr lang="en-US" sz="1600" i="1" dirty="0" smtClean="0">
                <a:latin typeface="Candara" pitchFamily="34" charset="0"/>
              </a:rPr>
              <a:t> </a:t>
            </a:r>
            <a:r>
              <a:rPr lang="en-US" sz="1600" i="1" dirty="0" err="1" smtClean="0">
                <a:latin typeface="Candara" pitchFamily="34" charset="0"/>
              </a:rPr>
              <a:t>Landasan</a:t>
            </a:r>
            <a:r>
              <a:rPr lang="en-US" sz="1600" i="1" dirty="0" smtClean="0">
                <a:latin typeface="Candara" pitchFamily="34" charset="0"/>
              </a:rPr>
              <a:t> </a:t>
            </a:r>
            <a:r>
              <a:rPr lang="en-US" sz="1600" i="1" dirty="0" err="1" smtClean="0">
                <a:latin typeface="Candara" pitchFamily="34" charset="0"/>
              </a:rPr>
              <a:t>Keuangan</a:t>
            </a:r>
            <a:r>
              <a:rPr lang="en-US" sz="1600" i="1" dirty="0" smtClean="0">
                <a:latin typeface="Candara" pitchFamily="34" charset="0"/>
              </a:rPr>
              <a:t> yang </a:t>
            </a:r>
            <a:r>
              <a:rPr lang="en-US" sz="1600" i="1" dirty="0" err="1" smtClean="0">
                <a:latin typeface="Candara" pitchFamily="34" charset="0"/>
              </a:rPr>
              <a:t>jelas</a:t>
            </a:r>
            <a:r>
              <a:rPr lang="en-US" sz="1600" i="1" dirty="0" smtClean="0">
                <a:latin typeface="Candara" pitchFamily="34" charset="0"/>
              </a:rPr>
              <a:t> </a:t>
            </a:r>
            <a:r>
              <a:rPr lang="en-US" sz="1600" i="1" dirty="0" err="1" smtClean="0">
                <a:latin typeface="Candara" pitchFamily="34" charset="0"/>
              </a:rPr>
              <a:t>guna</a:t>
            </a:r>
            <a:r>
              <a:rPr lang="en-US" sz="1600" i="1" dirty="0" smtClean="0">
                <a:latin typeface="Candara" pitchFamily="34" charset="0"/>
              </a:rPr>
              <a:t> </a:t>
            </a:r>
            <a:r>
              <a:rPr lang="en-US" sz="1600" i="1" dirty="0" err="1" smtClean="0">
                <a:latin typeface="Candara" pitchFamily="34" charset="0"/>
              </a:rPr>
              <a:t>terus</a:t>
            </a:r>
            <a:r>
              <a:rPr lang="en-US" sz="1600" i="1" dirty="0" smtClean="0">
                <a:latin typeface="Candara" pitchFamily="34" charset="0"/>
              </a:rPr>
              <a:t> </a:t>
            </a:r>
            <a:r>
              <a:rPr lang="en-US" sz="1600" i="1" dirty="0" err="1" smtClean="0">
                <a:latin typeface="Candara" pitchFamily="34" charset="0"/>
              </a:rPr>
              <a:t>memberikan</a:t>
            </a:r>
            <a:r>
              <a:rPr lang="en-US" sz="1600" i="1" dirty="0" smtClean="0">
                <a:latin typeface="Candara" pitchFamily="34" charset="0"/>
              </a:rPr>
              <a:t> </a:t>
            </a:r>
            <a:r>
              <a:rPr lang="en-US" sz="1600" i="1" dirty="0" err="1" smtClean="0">
                <a:latin typeface="Candara" pitchFamily="34" charset="0"/>
              </a:rPr>
              <a:t>layanan</a:t>
            </a:r>
            <a:r>
              <a:rPr lang="en-US" sz="1600" i="1" dirty="0" smtClean="0">
                <a:latin typeface="Candara" pitchFamily="34" charset="0"/>
              </a:rPr>
              <a:t> yang </a:t>
            </a:r>
            <a:r>
              <a:rPr lang="en-US" sz="1600" i="1" dirty="0" err="1" smtClean="0">
                <a:latin typeface="Candara" pitchFamily="34" charset="0"/>
              </a:rPr>
              <a:t>terbaik</a:t>
            </a:r>
            <a:r>
              <a:rPr lang="en-US" sz="1600" i="1" dirty="0" smtClean="0">
                <a:latin typeface="Candara" pitchFamily="34" charset="0"/>
              </a:rPr>
              <a:t> </a:t>
            </a:r>
            <a:r>
              <a:rPr lang="en-US" sz="1600" i="1" dirty="0" err="1" smtClean="0">
                <a:latin typeface="Candara" pitchFamily="34" charset="0"/>
              </a:rPr>
              <a:t>kepada</a:t>
            </a:r>
            <a:r>
              <a:rPr lang="en-US" sz="1600" i="1" dirty="0" smtClean="0">
                <a:latin typeface="Candara" pitchFamily="34" charset="0"/>
              </a:rPr>
              <a:t> </a:t>
            </a:r>
            <a:r>
              <a:rPr lang="en-US" sz="1600" i="1" dirty="0" err="1" smtClean="0">
                <a:latin typeface="Candara" pitchFamily="34" charset="0"/>
              </a:rPr>
              <a:t>seluruh</a:t>
            </a:r>
            <a:r>
              <a:rPr lang="en-US" sz="1600" i="1" dirty="0" smtClean="0">
                <a:latin typeface="Candara" pitchFamily="34" charset="0"/>
              </a:rPr>
              <a:t> </a:t>
            </a:r>
            <a:r>
              <a:rPr lang="en-US" sz="1600" i="1" dirty="0" err="1" smtClean="0">
                <a:latin typeface="Candara" pitchFamily="34" charset="0"/>
              </a:rPr>
              <a:t>nasabahnya</a:t>
            </a:r>
            <a:r>
              <a:rPr lang="en-US" sz="1600" i="1" dirty="0">
                <a:latin typeface="Candara" pitchFamily="34" charset="0"/>
              </a:rPr>
              <a:t>…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401352" y="23813"/>
            <a:ext cx="58324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altLang="en-US" sz="2000" b="1" dirty="0" smtClean="0">
                <a:solidFill>
                  <a:srgbClr val="FF0000"/>
                </a:solidFill>
                <a:latin typeface="+mn-lt"/>
              </a:rPr>
              <a:t>Visi, Misi, Corporate Value dan Landasan Keuangan</a:t>
            </a:r>
            <a:endParaRPr lang="it-IT" altLang="en-U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7" name="AutoShape 1029"/>
          <p:cNvSpPr>
            <a:spLocks noChangeArrowheads="1"/>
          </p:cNvSpPr>
          <p:nvPr/>
        </p:nvSpPr>
        <p:spPr bwMode="auto">
          <a:xfrm>
            <a:off x="519783" y="1367704"/>
            <a:ext cx="8763000" cy="992188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6350" cap="sq">
            <a:solidFill>
              <a:srgbClr val="5FA364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lIns="18288" tIns="18288" rIns="18288" bIns="18288" anchor="b"/>
          <a:lstStyle/>
          <a:p>
            <a:pPr algn="ctr" defTabSz="1038225">
              <a:defRPr/>
            </a:pPr>
            <a:endParaRPr lang="en-GB" sz="17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78" name="Group 32"/>
          <p:cNvGrpSpPr>
            <a:grpSpLocks/>
          </p:cNvGrpSpPr>
          <p:nvPr/>
        </p:nvGrpSpPr>
        <p:grpSpPr bwMode="auto">
          <a:xfrm>
            <a:off x="519783" y="2358304"/>
            <a:ext cx="541337" cy="2686050"/>
            <a:chOff x="838200" y="1981199"/>
            <a:chExt cx="542469" cy="3220065"/>
          </a:xfrm>
        </p:grpSpPr>
        <p:sp>
          <p:nvSpPr>
            <p:cNvPr id="79" name="Rectangle 1037"/>
            <p:cNvSpPr>
              <a:spLocks noChangeAspect="1" noChangeArrowheads="1"/>
            </p:cNvSpPr>
            <p:nvPr/>
          </p:nvSpPr>
          <p:spPr bwMode="auto">
            <a:xfrm>
              <a:off x="838200" y="1981199"/>
              <a:ext cx="542469" cy="230277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50000">
                  <a:srgbClr val="FFFFFF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0" name="Rectangle 1038"/>
            <p:cNvSpPr>
              <a:spLocks noChangeAspect="1" noChangeArrowheads="1"/>
            </p:cNvSpPr>
            <p:nvPr/>
          </p:nvSpPr>
          <p:spPr bwMode="auto">
            <a:xfrm>
              <a:off x="838200" y="4967182"/>
              <a:ext cx="542469" cy="234082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50000">
                  <a:srgbClr val="FFFFFF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1" name="Rectangle 1039"/>
            <p:cNvSpPr>
              <a:spLocks noChangeAspect="1" noChangeArrowheads="1"/>
            </p:cNvSpPr>
            <p:nvPr/>
          </p:nvSpPr>
          <p:spPr bwMode="auto">
            <a:xfrm>
              <a:off x="1017962" y="2420818"/>
              <a:ext cx="181353" cy="2517816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50000">
                  <a:srgbClr val="FFFFFF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2" name="Rectangle 1040"/>
            <p:cNvSpPr>
              <a:spLocks noChangeAspect="1" noChangeArrowheads="1"/>
            </p:cNvSpPr>
            <p:nvPr/>
          </p:nvSpPr>
          <p:spPr bwMode="auto">
            <a:xfrm>
              <a:off x="930468" y="2211476"/>
              <a:ext cx="357934" cy="232180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50000">
                  <a:srgbClr val="FFFFFF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3" name="Rectangle 1041"/>
            <p:cNvSpPr>
              <a:spLocks noChangeAspect="1" noChangeArrowheads="1"/>
            </p:cNvSpPr>
            <p:nvPr/>
          </p:nvSpPr>
          <p:spPr bwMode="auto">
            <a:xfrm>
              <a:off x="930468" y="4738808"/>
              <a:ext cx="357934" cy="234082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50000">
                  <a:srgbClr val="FFFFFF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grpSp>
        <p:nvGrpSpPr>
          <p:cNvPr id="84" name="Group 38"/>
          <p:cNvGrpSpPr>
            <a:grpSpLocks/>
          </p:cNvGrpSpPr>
          <p:nvPr/>
        </p:nvGrpSpPr>
        <p:grpSpPr bwMode="auto">
          <a:xfrm>
            <a:off x="8663658" y="2358304"/>
            <a:ext cx="542925" cy="2686050"/>
            <a:chOff x="838200" y="1981199"/>
            <a:chExt cx="542469" cy="3220065"/>
          </a:xfrm>
        </p:grpSpPr>
        <p:sp>
          <p:nvSpPr>
            <p:cNvPr id="85" name="Rectangle 1037"/>
            <p:cNvSpPr>
              <a:spLocks noChangeAspect="1" noChangeArrowheads="1"/>
            </p:cNvSpPr>
            <p:nvPr/>
          </p:nvSpPr>
          <p:spPr bwMode="auto">
            <a:xfrm>
              <a:off x="838200" y="1981199"/>
              <a:ext cx="542469" cy="230277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50000">
                  <a:srgbClr val="FFFFFF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6" name="Rectangle 1038"/>
            <p:cNvSpPr>
              <a:spLocks noChangeAspect="1" noChangeArrowheads="1"/>
            </p:cNvSpPr>
            <p:nvPr/>
          </p:nvSpPr>
          <p:spPr bwMode="auto">
            <a:xfrm>
              <a:off x="838200" y="4967182"/>
              <a:ext cx="542469" cy="234082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50000">
                  <a:srgbClr val="FFFFFF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7" name="Rectangle 1039"/>
            <p:cNvSpPr>
              <a:spLocks noChangeAspect="1" noChangeArrowheads="1"/>
            </p:cNvSpPr>
            <p:nvPr/>
          </p:nvSpPr>
          <p:spPr bwMode="auto">
            <a:xfrm>
              <a:off x="1017436" y="2420818"/>
              <a:ext cx="182410" cy="2517816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50000">
                  <a:srgbClr val="FFFFFF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8" name="Rectangle 1040"/>
            <p:cNvSpPr>
              <a:spLocks noChangeAspect="1" noChangeArrowheads="1"/>
            </p:cNvSpPr>
            <p:nvPr/>
          </p:nvSpPr>
          <p:spPr bwMode="auto">
            <a:xfrm>
              <a:off x="930198" y="2211476"/>
              <a:ext cx="358474" cy="232180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50000">
                  <a:srgbClr val="FFFFFF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9" name="Rectangle 1041"/>
            <p:cNvSpPr>
              <a:spLocks noChangeAspect="1" noChangeArrowheads="1"/>
            </p:cNvSpPr>
            <p:nvPr/>
          </p:nvSpPr>
          <p:spPr bwMode="auto">
            <a:xfrm>
              <a:off x="930198" y="4738808"/>
              <a:ext cx="358474" cy="234082"/>
            </a:xfrm>
            <a:prstGeom prst="rect">
              <a:avLst/>
            </a:prstGeom>
            <a:gradFill rotWithShape="0">
              <a:gsLst>
                <a:gs pos="0">
                  <a:srgbClr val="FF0000"/>
                </a:gs>
                <a:gs pos="50000">
                  <a:srgbClr val="FFFFFF"/>
                </a:gs>
                <a:gs pos="100000">
                  <a:srgbClr val="FF0000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</a:endParaRPr>
            </a:p>
          </p:txBody>
        </p:sp>
      </p:grpSp>
      <p:sp>
        <p:nvSpPr>
          <p:cNvPr id="90" name="Rectangle 1032"/>
          <p:cNvSpPr>
            <a:spLocks noChangeAspect="1" noChangeArrowheads="1"/>
          </p:cNvSpPr>
          <p:nvPr/>
        </p:nvSpPr>
        <p:spPr bwMode="auto">
          <a:xfrm>
            <a:off x="1129383" y="2813917"/>
            <a:ext cx="1800225" cy="2135187"/>
          </a:xfrm>
          <a:prstGeom prst="rect">
            <a:avLst/>
          </a:prstGeom>
          <a:solidFill>
            <a:srgbClr val="FFCCCC"/>
          </a:solidFill>
          <a:ln w="6350" cap="sq">
            <a:solidFill>
              <a:srgbClr val="D6E0EC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lIns="18288" tIns="18288" rIns="18288" bIns="18288"/>
          <a:lstStyle/>
          <a:p>
            <a:pPr marL="171450" indent="-171450" algn="ctr" defTabSz="1038225">
              <a:lnSpc>
                <a:spcPts val="1800"/>
              </a:lnSpc>
              <a:spcBef>
                <a:spcPts val="300"/>
              </a:spcBef>
              <a:defRPr/>
            </a:pPr>
            <a:r>
              <a:rPr lang="en-US" sz="1600" b="1" u="sng" dirty="0">
                <a:latin typeface="Calibri" charset="0"/>
                <a:ea typeface="Calibri" charset="0"/>
                <a:cs typeface="Calibri" charset="0"/>
              </a:rPr>
              <a:t>Customers</a:t>
            </a:r>
          </a:p>
          <a:p>
            <a:pPr algn="ctr" defTabSz="1038225">
              <a:lnSpc>
                <a:spcPts val="1800"/>
              </a:lnSpc>
              <a:spcBef>
                <a:spcPts val="300"/>
              </a:spcBef>
              <a:defRPr/>
            </a:pPr>
            <a:r>
              <a:rPr lang="en-US" sz="1400" dirty="0" err="1" smtClean="0">
                <a:latin typeface="Calibri" charset="0"/>
                <a:ea typeface="Calibri" charset="0"/>
                <a:cs typeface="Calibri" charset="0"/>
              </a:rPr>
              <a:t>Senantiasa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 smtClean="0">
                <a:latin typeface="Calibri" charset="0"/>
                <a:ea typeface="Calibri" charset="0"/>
                <a:cs typeface="Calibri" charset="0"/>
              </a:rPr>
              <a:t>berupaya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 smtClean="0">
                <a:latin typeface="Calibri" charset="0"/>
                <a:ea typeface="Calibri" charset="0"/>
                <a:cs typeface="Calibri" charset="0"/>
              </a:rPr>
              <a:t>memenuhi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b="1" dirty="0" err="1" smtClean="0">
                <a:latin typeface="Calibri" charset="0"/>
                <a:ea typeface="Calibri" charset="0"/>
                <a:cs typeface="Calibri" charset="0"/>
              </a:rPr>
              <a:t>kebutuhan</a:t>
            </a:r>
            <a:r>
              <a:rPr lang="en-US" sz="14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b="1" dirty="0" err="1" smtClean="0">
                <a:latin typeface="Calibri" charset="0"/>
                <a:ea typeface="Calibri" charset="0"/>
                <a:cs typeface="Calibri" charset="0"/>
              </a:rPr>
              <a:t>nasabah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400" dirty="0" err="1" smtClean="0">
                <a:latin typeface="Calibri" charset="0"/>
                <a:ea typeface="Calibri" charset="0"/>
                <a:cs typeface="Calibri" charset="0"/>
              </a:rPr>
              <a:t>membina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b="1" dirty="0" err="1" smtClean="0">
                <a:latin typeface="Calibri" charset="0"/>
                <a:ea typeface="Calibri" charset="0"/>
                <a:cs typeface="Calibri" charset="0"/>
              </a:rPr>
              <a:t>hubungan</a:t>
            </a:r>
            <a:r>
              <a:rPr lang="en-US" sz="14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b="1" dirty="0" err="1" smtClean="0">
                <a:latin typeface="Calibri" charset="0"/>
                <a:ea typeface="Calibri" charset="0"/>
                <a:cs typeface="Calibri" charset="0"/>
              </a:rPr>
              <a:t>baik</a:t>
            </a:r>
            <a:r>
              <a:rPr lang="en-US" sz="14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b="1" dirty="0" err="1" smtClean="0">
                <a:latin typeface="Calibri" charset="0"/>
                <a:ea typeface="Calibri" charset="0"/>
                <a:cs typeface="Calibri" charset="0"/>
              </a:rPr>
              <a:t>dengan</a:t>
            </a:r>
            <a:r>
              <a:rPr lang="en-US" sz="14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b="1" dirty="0" err="1" smtClean="0">
                <a:latin typeface="Calibri" charset="0"/>
                <a:ea typeface="Calibri" charset="0"/>
                <a:cs typeface="Calibri" charset="0"/>
              </a:rPr>
              <a:t>nasabah</a:t>
            </a:r>
            <a:r>
              <a:rPr lang="en-US" sz="14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 smtClean="0">
                <a:latin typeface="Calibri" charset="0"/>
                <a:ea typeface="Calibri" charset="0"/>
                <a:cs typeface="Calibri" charset="0"/>
              </a:rPr>
              <a:t>serta</a:t>
            </a:r>
            <a:r>
              <a:rPr lang="en-US" sz="1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dirty="0" err="1" smtClean="0">
                <a:latin typeface="Calibri" charset="0"/>
                <a:ea typeface="Calibri" charset="0"/>
                <a:cs typeface="Calibri" charset="0"/>
              </a:rPr>
              <a:t>memberi</a:t>
            </a:r>
            <a:r>
              <a:rPr lang="en-US" sz="14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b="1" dirty="0" err="1" smtClean="0">
                <a:latin typeface="Calibri" charset="0"/>
                <a:ea typeface="Calibri" charset="0"/>
                <a:cs typeface="Calibri" charset="0"/>
              </a:rPr>
              <a:t>layanan</a:t>
            </a:r>
            <a:r>
              <a:rPr lang="en-US" sz="14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b="1" dirty="0" err="1" smtClean="0">
                <a:latin typeface="Calibri" charset="0"/>
                <a:ea typeface="Calibri" charset="0"/>
                <a:cs typeface="Calibri" charset="0"/>
              </a:rPr>
              <a:t>terbaik</a:t>
            </a:r>
            <a:r>
              <a:rPr lang="en-US" sz="14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400" b="1" dirty="0" err="1" smtClean="0">
                <a:latin typeface="Calibri" charset="0"/>
                <a:ea typeface="Calibri" charset="0"/>
                <a:cs typeface="Calibri" charset="0"/>
              </a:rPr>
              <a:t>kepada</a:t>
            </a:r>
            <a:r>
              <a:rPr lang="en-US" sz="1400" b="1" dirty="0" smtClean="0">
                <a:latin typeface="Calibri" charset="0"/>
                <a:ea typeface="Calibri" charset="0"/>
                <a:cs typeface="Calibri" charset="0"/>
              </a:rPr>
              <a:t> para </a:t>
            </a:r>
            <a:r>
              <a:rPr lang="en-US" sz="1400" b="1" dirty="0" err="1" smtClean="0">
                <a:latin typeface="Calibri" charset="0"/>
                <a:ea typeface="Calibri" charset="0"/>
                <a:cs typeface="Calibri" charset="0"/>
              </a:rPr>
              <a:t>nasabah</a:t>
            </a:r>
            <a:r>
              <a:rPr lang="en-US" sz="1400" b="1" smtClean="0">
                <a:latin typeface="Calibri" charset="0"/>
                <a:ea typeface="Calibri" charset="0"/>
                <a:cs typeface="Calibri" charset="0"/>
              </a:rPr>
              <a:t>.</a:t>
            </a:r>
            <a:endParaRPr lang="en-US" sz="1400" b="1" dirty="0">
              <a:latin typeface="Calibri" charset="0"/>
              <a:ea typeface="Calibri" charset="0"/>
              <a:cs typeface="Calibri" charset="0"/>
            </a:endParaRPr>
          </a:p>
          <a:p>
            <a:pPr algn="ctr" defTabSz="1038225">
              <a:lnSpc>
                <a:spcPts val="1800"/>
              </a:lnSpc>
              <a:spcBef>
                <a:spcPts val="300"/>
              </a:spcBef>
              <a:defRPr/>
            </a:pPr>
            <a:r>
              <a:rPr lang="en-US" sz="1300" dirty="0" smtClean="0">
                <a:latin typeface="+mn-lt"/>
              </a:rPr>
              <a:t>.</a:t>
            </a:r>
            <a:endParaRPr lang="en-US" sz="1300" dirty="0">
              <a:latin typeface="+mn-lt"/>
            </a:endParaRPr>
          </a:p>
        </p:txBody>
      </p:sp>
      <p:sp>
        <p:nvSpPr>
          <p:cNvPr id="91" name="Rectangle 1049"/>
          <p:cNvSpPr>
            <a:spLocks noChangeAspect="1" noChangeArrowheads="1"/>
          </p:cNvSpPr>
          <p:nvPr/>
        </p:nvSpPr>
        <p:spPr bwMode="auto">
          <a:xfrm>
            <a:off x="800770" y="5858742"/>
            <a:ext cx="868363" cy="2349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 defTabSz="1038225">
              <a:defRPr/>
            </a:pPr>
            <a:r>
              <a:rPr kumimoji="1" lang="en-GB" sz="1200" b="1" smtClean="0">
                <a:latin typeface="+mn-lt"/>
              </a:rPr>
              <a:t>C A R</a:t>
            </a:r>
            <a:endParaRPr kumimoji="1" lang="en-GB" sz="1200" b="1" dirty="0">
              <a:latin typeface="+mn-lt"/>
            </a:endParaRPr>
          </a:p>
        </p:txBody>
      </p:sp>
      <p:sp>
        <p:nvSpPr>
          <p:cNvPr id="92" name="Rectangle 1060"/>
          <p:cNvSpPr>
            <a:spLocks noChangeAspect="1" noChangeArrowheads="1"/>
          </p:cNvSpPr>
          <p:nvPr/>
        </p:nvSpPr>
        <p:spPr bwMode="auto">
          <a:xfrm>
            <a:off x="964283" y="5653954"/>
            <a:ext cx="539750" cy="2222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3" name="Rectangle 1061"/>
          <p:cNvSpPr>
            <a:spLocks noChangeAspect="1" noChangeArrowheads="1"/>
          </p:cNvSpPr>
          <p:nvPr/>
        </p:nvSpPr>
        <p:spPr bwMode="auto">
          <a:xfrm>
            <a:off x="3121695" y="5653954"/>
            <a:ext cx="542925" cy="2222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4" name="Rectangle 1062"/>
          <p:cNvSpPr>
            <a:spLocks noChangeAspect="1" noChangeArrowheads="1"/>
          </p:cNvSpPr>
          <p:nvPr/>
        </p:nvSpPr>
        <p:spPr bwMode="auto">
          <a:xfrm>
            <a:off x="7720683" y="5653954"/>
            <a:ext cx="539750" cy="2222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5" name="Rectangle 1063"/>
          <p:cNvSpPr>
            <a:spLocks noChangeAspect="1" noChangeArrowheads="1"/>
          </p:cNvSpPr>
          <p:nvPr/>
        </p:nvSpPr>
        <p:spPr bwMode="auto">
          <a:xfrm>
            <a:off x="5606133" y="5653954"/>
            <a:ext cx="539750" cy="2222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96" name="Rectangle 1034"/>
          <p:cNvSpPr>
            <a:spLocks noChangeAspect="1" noChangeArrowheads="1"/>
          </p:cNvSpPr>
          <p:nvPr/>
        </p:nvSpPr>
        <p:spPr bwMode="auto">
          <a:xfrm>
            <a:off x="367383" y="5026892"/>
            <a:ext cx="8915400" cy="669925"/>
          </a:xfrm>
          <a:prstGeom prst="rect">
            <a:avLst/>
          </a:prstGeom>
          <a:solidFill>
            <a:srgbClr val="FF0000"/>
          </a:solidFill>
          <a:ln w="6350" cap="sq">
            <a:solidFill>
              <a:srgbClr val="5FA364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lIns="40896" tIns="40896" rIns="40896" bIns="40896" anchor="t"/>
          <a:lstStyle/>
          <a:p>
            <a:pPr algn="ctr" defTabSz="1038225">
              <a:spcBef>
                <a:spcPts val="200"/>
              </a:spcBef>
              <a:defRPr/>
            </a:pPr>
            <a:r>
              <a:rPr lang="en-US" sz="1400" b="1" u="sng" dirty="0" smtClean="0">
                <a:solidFill>
                  <a:srgbClr val="FFFFFF"/>
                </a:solidFill>
                <a:latin typeface="+mn-lt"/>
              </a:rPr>
              <a:t>Corporate Values (D A H S Y A T) :</a:t>
            </a:r>
            <a:endParaRPr lang="en-US" sz="1400" b="1" u="sng" dirty="0">
              <a:solidFill>
                <a:srgbClr val="FFFFFF"/>
              </a:solidFill>
              <a:latin typeface="+mn-lt"/>
            </a:endParaRPr>
          </a:p>
          <a:p>
            <a:pPr algn="ctr" defTabSz="1038225">
              <a:spcBef>
                <a:spcPts val="200"/>
              </a:spcBef>
              <a:defRPr/>
            </a:pPr>
            <a:r>
              <a:rPr lang="en-US" sz="1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</a:t>
            </a:r>
            <a:r>
              <a:rPr lang="en-US" sz="1400" i="1" dirty="0" smtClean="0">
                <a:solidFill>
                  <a:srgbClr val="FFFFFF"/>
                </a:solidFill>
                <a:latin typeface="+mn-lt"/>
              </a:rPr>
              <a:t>iscipline – </a:t>
            </a:r>
            <a:r>
              <a:rPr lang="en-US" sz="1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</a:t>
            </a:r>
            <a:r>
              <a:rPr lang="en-US" sz="1400" i="1" dirty="0" smtClean="0">
                <a:solidFill>
                  <a:srgbClr val="FFFFFF"/>
                </a:solidFill>
                <a:latin typeface="+mn-lt"/>
              </a:rPr>
              <a:t>ccountable – </a:t>
            </a:r>
            <a:r>
              <a:rPr lang="en-US" sz="1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</a:t>
            </a:r>
            <a:r>
              <a:rPr lang="en-US" sz="1400" i="1" dirty="0" smtClean="0">
                <a:solidFill>
                  <a:srgbClr val="FFFFFF"/>
                </a:solidFill>
                <a:latin typeface="+mn-lt"/>
              </a:rPr>
              <a:t>onesty – </a:t>
            </a:r>
            <a:r>
              <a:rPr lang="en-US" sz="1400" b="1" i="1" dirty="0" smtClean="0">
                <a:solidFill>
                  <a:srgbClr val="FFFFFF"/>
                </a:solidFill>
                <a:latin typeface="+mn-lt"/>
              </a:rPr>
              <a:t>S</a:t>
            </a:r>
            <a:r>
              <a:rPr lang="en-US" sz="1400" i="1" dirty="0" smtClean="0">
                <a:solidFill>
                  <a:srgbClr val="FFFFFF"/>
                </a:solidFill>
                <a:latin typeface="+mn-lt"/>
              </a:rPr>
              <a:t>ustainable – </a:t>
            </a:r>
            <a:r>
              <a:rPr lang="en-US" sz="1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</a:t>
            </a:r>
            <a:r>
              <a:rPr lang="en-US" sz="1400" i="1" dirty="0" smtClean="0">
                <a:solidFill>
                  <a:srgbClr val="FFFFFF"/>
                </a:solidFill>
                <a:latin typeface="+mn-lt"/>
              </a:rPr>
              <a:t>outhful– </a:t>
            </a:r>
            <a:r>
              <a:rPr lang="en-US" sz="1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</a:t>
            </a:r>
            <a:r>
              <a:rPr lang="en-US" sz="1400" i="1" dirty="0" smtClean="0">
                <a:solidFill>
                  <a:srgbClr val="FFFFFF"/>
                </a:solidFill>
                <a:latin typeface="+mn-lt"/>
              </a:rPr>
              <a:t>ccurate – </a:t>
            </a:r>
            <a:r>
              <a:rPr lang="en-US" sz="1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</a:t>
            </a:r>
            <a:r>
              <a:rPr lang="en-US" sz="1400" i="1" dirty="0" smtClean="0">
                <a:solidFill>
                  <a:srgbClr val="FFFFFF"/>
                </a:solidFill>
                <a:latin typeface="+mn-lt"/>
              </a:rPr>
              <a:t>rusted</a:t>
            </a:r>
            <a:endParaRPr lang="en-US" sz="1400" i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97" name="Rectangle 1049"/>
          <p:cNvSpPr>
            <a:spLocks noChangeAspect="1" noChangeArrowheads="1"/>
          </p:cNvSpPr>
          <p:nvPr/>
        </p:nvSpPr>
        <p:spPr bwMode="auto">
          <a:xfrm>
            <a:off x="2958183" y="5858742"/>
            <a:ext cx="868362" cy="2349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 defTabSz="1038225">
              <a:defRPr/>
            </a:pPr>
            <a:r>
              <a:rPr kumimoji="1" lang="en-GB" sz="1200" b="1" dirty="0" smtClean="0">
                <a:latin typeface="+mn-lt"/>
              </a:rPr>
              <a:t>L F R</a:t>
            </a:r>
            <a:endParaRPr kumimoji="1" lang="en-GB" sz="1200" b="1" dirty="0">
              <a:latin typeface="+mn-lt"/>
            </a:endParaRPr>
          </a:p>
        </p:txBody>
      </p:sp>
      <p:sp>
        <p:nvSpPr>
          <p:cNvPr id="98" name="Rectangle 1049"/>
          <p:cNvSpPr>
            <a:spLocks noChangeAspect="1" noChangeArrowheads="1"/>
          </p:cNvSpPr>
          <p:nvPr/>
        </p:nvSpPr>
        <p:spPr bwMode="auto">
          <a:xfrm>
            <a:off x="5441033" y="5858742"/>
            <a:ext cx="869950" cy="2349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 defTabSz="1038225">
              <a:defRPr/>
            </a:pPr>
            <a:r>
              <a:rPr kumimoji="1" lang="en-GB" sz="1200" b="1" smtClean="0">
                <a:latin typeface="+mn-lt"/>
              </a:rPr>
              <a:t>N P L</a:t>
            </a:r>
            <a:endParaRPr kumimoji="1" lang="en-GB" sz="1200" b="1" dirty="0">
              <a:latin typeface="+mn-lt"/>
            </a:endParaRPr>
          </a:p>
        </p:txBody>
      </p:sp>
      <p:sp>
        <p:nvSpPr>
          <p:cNvPr id="99" name="Rectangle 1049"/>
          <p:cNvSpPr>
            <a:spLocks noChangeAspect="1" noChangeArrowheads="1"/>
          </p:cNvSpPr>
          <p:nvPr/>
        </p:nvSpPr>
        <p:spPr bwMode="auto">
          <a:xfrm>
            <a:off x="7530183" y="5858742"/>
            <a:ext cx="868362" cy="234950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50000">
                <a:schemeClr val="bg1"/>
              </a:gs>
              <a:gs pos="100000">
                <a:srgbClr val="FF0000"/>
              </a:gs>
            </a:gsLst>
            <a:lin ang="0" scaled="1"/>
          </a:gra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 defTabSz="1038225">
              <a:defRPr/>
            </a:pPr>
            <a:r>
              <a:rPr kumimoji="1" lang="en-GB" sz="1300" b="1" dirty="0">
                <a:latin typeface="+mn-lt"/>
              </a:rPr>
              <a:t>BOPO</a:t>
            </a:r>
          </a:p>
        </p:txBody>
      </p:sp>
      <p:sp>
        <p:nvSpPr>
          <p:cNvPr id="100" name="Rectangle 1032"/>
          <p:cNvSpPr>
            <a:spLocks noChangeAspect="1" noChangeArrowheads="1"/>
          </p:cNvSpPr>
          <p:nvPr/>
        </p:nvSpPr>
        <p:spPr bwMode="auto">
          <a:xfrm>
            <a:off x="1129383" y="2434504"/>
            <a:ext cx="7467600" cy="331788"/>
          </a:xfrm>
          <a:prstGeom prst="rect">
            <a:avLst/>
          </a:prstGeom>
          <a:solidFill>
            <a:srgbClr val="FFCCCC"/>
          </a:solidFill>
          <a:ln w="6350" cap="sq">
            <a:solidFill>
              <a:srgbClr val="D6E0EC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lIns="18288" tIns="18288" rIns="18288" bIns="18288"/>
          <a:lstStyle/>
          <a:p>
            <a:pPr marL="171450" indent="-171450" algn="ctr" defTabSz="1038225">
              <a:lnSpc>
                <a:spcPts val="1800"/>
              </a:lnSpc>
              <a:spcBef>
                <a:spcPts val="300"/>
              </a:spcBef>
            </a:pPr>
            <a:r>
              <a:rPr lang="en-US" sz="1600" b="1" dirty="0" smtClean="0">
                <a:latin typeface="+mn-lt"/>
              </a:rPr>
              <a:t>M </a:t>
            </a:r>
            <a:r>
              <a:rPr lang="en-US" sz="1600" b="1" dirty="0" err="1" smtClean="0">
                <a:latin typeface="+mn-lt"/>
              </a:rPr>
              <a:t>i</a:t>
            </a:r>
            <a:r>
              <a:rPr lang="en-US" sz="1600" b="1" dirty="0" smtClean="0">
                <a:latin typeface="+mn-lt"/>
              </a:rPr>
              <a:t> s </a:t>
            </a:r>
            <a:r>
              <a:rPr lang="en-US" sz="1600" b="1" dirty="0" err="1" smtClean="0">
                <a:latin typeface="+mn-lt"/>
              </a:rPr>
              <a:t>i</a:t>
            </a:r>
            <a:endParaRPr lang="en-US" sz="1600" b="1" dirty="0">
              <a:latin typeface="+mn-lt"/>
            </a:endParaRPr>
          </a:p>
        </p:txBody>
      </p:sp>
      <p:sp>
        <p:nvSpPr>
          <p:cNvPr id="101" name="Rectangle 1032"/>
          <p:cNvSpPr>
            <a:spLocks noChangeAspect="1" noChangeArrowheads="1"/>
          </p:cNvSpPr>
          <p:nvPr/>
        </p:nvSpPr>
        <p:spPr bwMode="auto">
          <a:xfrm>
            <a:off x="3034383" y="2817092"/>
            <a:ext cx="1801813" cy="2133600"/>
          </a:xfrm>
          <a:prstGeom prst="rect">
            <a:avLst/>
          </a:prstGeom>
          <a:solidFill>
            <a:srgbClr val="FFCCCC"/>
          </a:solidFill>
          <a:ln w="6350" cap="sq">
            <a:solidFill>
              <a:srgbClr val="D6E0EC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lIns="18288" tIns="18288" rIns="18288" bIns="18288"/>
          <a:lstStyle/>
          <a:p>
            <a:pPr marL="171450" indent="-171450" algn="ctr" defTabSz="1038225">
              <a:lnSpc>
                <a:spcPts val="1800"/>
              </a:lnSpc>
              <a:spcBef>
                <a:spcPts val="300"/>
              </a:spcBef>
              <a:defRPr/>
            </a:pPr>
            <a:r>
              <a:rPr lang="en-US" sz="1600" b="1" u="sng" dirty="0">
                <a:latin typeface="Calibri" charset="0"/>
                <a:ea typeface="Calibri" charset="0"/>
                <a:cs typeface="Calibri" charset="0"/>
              </a:rPr>
              <a:t>People</a:t>
            </a:r>
            <a:endParaRPr lang="en-US" sz="1300" b="1" u="sng" dirty="0">
              <a:latin typeface="Calibri" charset="0"/>
              <a:ea typeface="Calibri" charset="0"/>
              <a:cs typeface="Calibri" charset="0"/>
            </a:endParaRPr>
          </a:p>
          <a:p>
            <a:pPr lvl="0" algn="ctr" defTabSz="1038225">
              <a:lnSpc>
                <a:spcPts val="1800"/>
              </a:lnSpc>
              <a:spcBef>
                <a:spcPts val="300"/>
              </a:spcBef>
              <a:defRPr/>
            </a:pPr>
            <a:r>
              <a:rPr lang="en-US" sz="1300" dirty="0" err="1" smtClean="0">
                <a:latin typeface="Calibri" charset="0"/>
                <a:ea typeface="Calibri" charset="0"/>
                <a:cs typeface="Calibri" charset="0"/>
              </a:rPr>
              <a:t>Mengembangkan</a:t>
            </a:r>
            <a:r>
              <a:rPr lang="en-US" sz="13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dirty="0" err="1" smtClean="0">
                <a:latin typeface="Calibri" charset="0"/>
                <a:ea typeface="Calibri" charset="0"/>
                <a:cs typeface="Calibri" charset="0"/>
              </a:rPr>
              <a:t>sumber</a:t>
            </a:r>
            <a:r>
              <a:rPr lang="en-US" sz="13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dirty="0" err="1" smtClean="0">
                <a:latin typeface="Calibri" charset="0"/>
                <a:ea typeface="Calibri" charset="0"/>
                <a:cs typeface="Calibri" charset="0"/>
              </a:rPr>
              <a:t>daya</a:t>
            </a:r>
            <a:r>
              <a:rPr lang="en-US" sz="13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dirty="0" err="1" smtClean="0">
                <a:latin typeface="Calibri" charset="0"/>
                <a:ea typeface="Calibri" charset="0"/>
                <a:cs typeface="Calibri" charset="0"/>
              </a:rPr>
              <a:t>manusia</a:t>
            </a:r>
            <a:r>
              <a:rPr lang="en-US" sz="13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dirty="0" smtClean="0">
                <a:latin typeface="Calibri" charset="0"/>
                <a:ea typeface="Calibri" charset="0"/>
                <a:cs typeface="Calibri" charset="0"/>
              </a:rPr>
              <a:t>yang </a:t>
            </a:r>
            <a:r>
              <a:rPr lang="en-US" sz="1300" b="1" dirty="0" err="1" smtClean="0">
                <a:latin typeface="Calibri" charset="0"/>
                <a:ea typeface="Calibri" charset="0"/>
                <a:cs typeface="Calibri" charset="0"/>
              </a:rPr>
              <a:t>profesional</a:t>
            </a:r>
            <a:r>
              <a:rPr lang="en-US" sz="1300" b="1" dirty="0" smtClean="0"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en-US" sz="1300" b="1" dirty="0" err="1" smtClean="0">
                <a:latin typeface="Calibri" charset="0"/>
                <a:ea typeface="Calibri" charset="0"/>
                <a:cs typeface="Calibri" charset="0"/>
              </a:rPr>
              <a:t>berprinsip</a:t>
            </a:r>
            <a:r>
              <a:rPr lang="en-US" sz="13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dirty="0" err="1" smtClean="0">
                <a:latin typeface="Calibri" charset="0"/>
                <a:ea typeface="Calibri" charset="0"/>
                <a:cs typeface="Calibri" charset="0"/>
              </a:rPr>
              <a:t>dan</a:t>
            </a:r>
            <a:r>
              <a:rPr lang="en-US" sz="13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dirty="0" err="1" smtClean="0">
                <a:latin typeface="Calibri" charset="0"/>
                <a:ea typeface="Calibri" charset="0"/>
                <a:cs typeface="Calibri" charset="0"/>
              </a:rPr>
              <a:t>berdedikasi</a:t>
            </a:r>
            <a:r>
              <a:rPr lang="en-US" sz="13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dirty="0" err="1" smtClean="0">
                <a:latin typeface="Calibri" charset="0"/>
                <a:ea typeface="Calibri" charset="0"/>
                <a:cs typeface="Calibri" charset="0"/>
              </a:rPr>
              <a:t>untuk</a:t>
            </a:r>
            <a:r>
              <a:rPr lang="en-US" sz="13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dirty="0" err="1" smtClean="0">
                <a:latin typeface="Calibri" charset="0"/>
                <a:ea typeface="Calibri" charset="0"/>
                <a:cs typeface="Calibri" charset="0"/>
              </a:rPr>
              <a:t>memberikan</a:t>
            </a:r>
            <a:r>
              <a:rPr lang="en-US" sz="13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dirty="0" err="1" smtClean="0">
                <a:latin typeface="Calibri" charset="0"/>
                <a:ea typeface="Calibri" charset="0"/>
                <a:cs typeface="Calibri" charset="0"/>
              </a:rPr>
              <a:t>layanan</a:t>
            </a:r>
            <a:r>
              <a:rPr lang="en-US" sz="13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dirty="0" err="1" smtClean="0">
                <a:latin typeface="Calibri" charset="0"/>
                <a:ea typeface="Calibri" charset="0"/>
                <a:cs typeface="Calibri" charset="0"/>
              </a:rPr>
              <a:t>untuk</a:t>
            </a:r>
            <a:r>
              <a:rPr lang="en-US" sz="13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dirty="0" err="1" smtClean="0">
                <a:latin typeface="Calibri" charset="0"/>
                <a:ea typeface="Calibri" charset="0"/>
                <a:cs typeface="Calibri" charset="0"/>
              </a:rPr>
              <a:t>memenuhi</a:t>
            </a:r>
            <a:r>
              <a:rPr lang="en-US" sz="13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dirty="0" err="1" smtClean="0">
                <a:latin typeface="Calibri" charset="0"/>
                <a:ea typeface="Calibri" charset="0"/>
                <a:cs typeface="Calibri" charset="0"/>
              </a:rPr>
              <a:t>kebutuhan</a:t>
            </a:r>
            <a:r>
              <a:rPr lang="en-US" sz="13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dirty="0" err="1" smtClean="0">
                <a:latin typeface="Calibri" charset="0"/>
                <a:ea typeface="Calibri" charset="0"/>
                <a:cs typeface="Calibri" charset="0"/>
              </a:rPr>
              <a:t>nasabah</a:t>
            </a:r>
            <a:r>
              <a:rPr lang="en-US" sz="1300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lang="en-US" sz="13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2" name="Rectangle 1032"/>
          <p:cNvSpPr>
            <a:spLocks noChangeAspect="1" noChangeArrowheads="1"/>
          </p:cNvSpPr>
          <p:nvPr/>
        </p:nvSpPr>
        <p:spPr bwMode="auto">
          <a:xfrm>
            <a:off x="4909220" y="2817092"/>
            <a:ext cx="1801813" cy="2133600"/>
          </a:xfrm>
          <a:prstGeom prst="rect">
            <a:avLst/>
          </a:prstGeom>
          <a:solidFill>
            <a:srgbClr val="FFCCCC"/>
          </a:solidFill>
          <a:ln w="6350" cap="sq">
            <a:solidFill>
              <a:srgbClr val="D6E0EC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lIns="18288" tIns="18288" rIns="18288" bIns="18288"/>
          <a:lstStyle/>
          <a:p>
            <a:pPr marL="171450" indent="-171450" algn="ctr" defTabSz="1038225">
              <a:lnSpc>
                <a:spcPts val="1800"/>
              </a:lnSpc>
              <a:spcBef>
                <a:spcPts val="300"/>
              </a:spcBef>
            </a:pPr>
            <a:r>
              <a:rPr lang="en-US" sz="1600" b="1" u="sng" dirty="0" smtClean="0">
                <a:latin typeface="Calibri" charset="0"/>
                <a:ea typeface="Calibri" charset="0"/>
                <a:cs typeface="Calibri" charset="0"/>
              </a:rPr>
              <a:t>Operations </a:t>
            </a:r>
            <a:endParaRPr lang="en-US" sz="1300" b="1" u="sng" dirty="0">
              <a:latin typeface="Calibri" charset="0"/>
              <a:ea typeface="Calibri" charset="0"/>
              <a:cs typeface="Calibri" charset="0"/>
            </a:endParaRPr>
          </a:p>
          <a:p>
            <a:pPr marL="171450" indent="-171450" algn="ctr" defTabSz="1038225">
              <a:lnSpc>
                <a:spcPts val="1800"/>
              </a:lnSpc>
              <a:spcBef>
                <a:spcPts val="300"/>
              </a:spcBef>
            </a:pPr>
            <a:r>
              <a:rPr lang="en-US" sz="1300" dirty="0" err="1" smtClean="0">
                <a:latin typeface="Calibri" charset="0"/>
                <a:ea typeface="Calibri" charset="0"/>
                <a:cs typeface="Calibri" charset="0"/>
              </a:rPr>
              <a:t>Menjalankan</a:t>
            </a:r>
            <a:r>
              <a:rPr lang="en-US" sz="13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dirty="0" err="1" smtClean="0">
                <a:latin typeface="Calibri" charset="0"/>
                <a:ea typeface="Calibri" charset="0"/>
                <a:cs typeface="Calibri" charset="0"/>
              </a:rPr>
              <a:t>operasional</a:t>
            </a:r>
            <a:r>
              <a:rPr lang="en-US" sz="13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dirty="0" err="1" smtClean="0">
                <a:latin typeface="Calibri" charset="0"/>
                <a:ea typeface="Calibri" charset="0"/>
                <a:cs typeface="Calibri" charset="0"/>
              </a:rPr>
              <a:t>perbankan</a:t>
            </a:r>
            <a:r>
              <a:rPr lang="en-US" sz="13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dirty="0" err="1" smtClean="0">
                <a:latin typeface="Calibri" charset="0"/>
                <a:ea typeface="Calibri" charset="0"/>
                <a:cs typeface="Calibri" charset="0"/>
              </a:rPr>
              <a:t>dengan</a:t>
            </a:r>
            <a:r>
              <a:rPr lang="en-US" sz="13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dirty="0" err="1" smtClean="0">
                <a:latin typeface="Calibri" charset="0"/>
                <a:ea typeface="Calibri" charset="0"/>
                <a:cs typeface="Calibri" charset="0"/>
              </a:rPr>
              <a:t>menerapkan</a:t>
            </a:r>
            <a:r>
              <a:rPr lang="en-US" sz="13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dirty="0" err="1" smtClean="0">
                <a:latin typeface="Calibri" charset="0"/>
                <a:ea typeface="Calibri" charset="0"/>
                <a:cs typeface="Calibri" charset="0"/>
              </a:rPr>
              <a:t>prinsip</a:t>
            </a:r>
            <a:r>
              <a:rPr lang="en-US" sz="13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dirty="0" err="1" smtClean="0">
                <a:latin typeface="Calibri" charset="0"/>
                <a:ea typeface="Calibri" charset="0"/>
                <a:cs typeface="Calibri" charset="0"/>
              </a:rPr>
              <a:t>kehati-hatian</a:t>
            </a:r>
            <a:r>
              <a:rPr lang="en-US" sz="13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dirty="0" err="1" smtClean="0">
                <a:latin typeface="Calibri" charset="0"/>
                <a:ea typeface="Calibri" charset="0"/>
                <a:cs typeface="Calibri" charset="0"/>
              </a:rPr>
              <a:t>secara</a:t>
            </a:r>
            <a:r>
              <a:rPr lang="en-US" sz="13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dirty="0" err="1" smtClean="0">
                <a:latin typeface="Calibri" charset="0"/>
                <a:ea typeface="Calibri" charset="0"/>
                <a:cs typeface="Calibri" charset="0"/>
              </a:rPr>
              <a:t>efisien</a:t>
            </a:r>
            <a:r>
              <a:rPr lang="en-US" sz="13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dirty="0" err="1" smtClean="0">
                <a:latin typeface="Calibri" charset="0"/>
                <a:ea typeface="Calibri" charset="0"/>
                <a:cs typeface="Calibri" charset="0"/>
              </a:rPr>
              <a:t>dan</a:t>
            </a:r>
            <a:r>
              <a:rPr lang="en-US" sz="13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dirty="0" err="1" smtClean="0">
                <a:latin typeface="Calibri" charset="0"/>
                <a:ea typeface="Calibri" charset="0"/>
                <a:cs typeface="Calibri" charset="0"/>
              </a:rPr>
              <a:t>berkesinambungan</a:t>
            </a:r>
            <a:r>
              <a:rPr lang="en-US" sz="1300" dirty="0" smtClean="0">
                <a:latin typeface="Calibri" charset="0"/>
                <a:ea typeface="Calibri" charset="0"/>
                <a:cs typeface="Calibri" charset="0"/>
              </a:rPr>
              <a:t>.</a:t>
            </a:r>
            <a:endParaRPr lang="en-US" sz="13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3" name="Rectangle 1032"/>
          <p:cNvSpPr>
            <a:spLocks noChangeAspect="1" noChangeArrowheads="1"/>
          </p:cNvSpPr>
          <p:nvPr/>
        </p:nvSpPr>
        <p:spPr bwMode="auto">
          <a:xfrm>
            <a:off x="6790408" y="2818679"/>
            <a:ext cx="1800225" cy="2135188"/>
          </a:xfrm>
          <a:prstGeom prst="rect">
            <a:avLst/>
          </a:prstGeom>
          <a:solidFill>
            <a:srgbClr val="FFCCCC"/>
          </a:solidFill>
          <a:ln w="6350" cap="sq">
            <a:solidFill>
              <a:srgbClr val="D6E0EC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lIns="18288" tIns="18288" rIns="18288" bIns="18288"/>
          <a:lstStyle/>
          <a:p>
            <a:pPr marL="171450" indent="-171450" algn="ctr" defTabSz="1038225">
              <a:lnSpc>
                <a:spcPts val="1800"/>
              </a:lnSpc>
              <a:spcBef>
                <a:spcPts val="300"/>
              </a:spcBef>
            </a:pPr>
            <a:r>
              <a:rPr lang="en-US" sz="1600" b="1" u="sng" dirty="0">
                <a:latin typeface="Calibri" charset="0"/>
                <a:ea typeface="Calibri" charset="0"/>
                <a:cs typeface="Calibri" charset="0"/>
              </a:rPr>
              <a:t>Risk Management</a:t>
            </a:r>
          </a:p>
          <a:p>
            <a:pPr marL="171450" indent="-171450" algn="ctr" defTabSz="1038225">
              <a:lnSpc>
                <a:spcPts val="1800"/>
              </a:lnSpc>
              <a:spcBef>
                <a:spcPts val="300"/>
              </a:spcBef>
            </a:pPr>
            <a:r>
              <a:rPr lang="en-US" sz="1300" dirty="0" err="1" smtClean="0">
                <a:latin typeface="Calibri" charset="0"/>
                <a:ea typeface="Calibri" charset="0"/>
                <a:cs typeface="Calibri" charset="0"/>
              </a:rPr>
              <a:t>Melakukan</a:t>
            </a:r>
            <a:r>
              <a:rPr lang="en-US" sz="13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dirty="0" err="1" smtClean="0">
                <a:latin typeface="Calibri" charset="0"/>
                <a:ea typeface="Calibri" charset="0"/>
                <a:cs typeface="Calibri" charset="0"/>
              </a:rPr>
              <a:t>pengelolaan</a:t>
            </a:r>
            <a:r>
              <a:rPr lang="en-US" sz="13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dirty="0" err="1" smtClean="0">
                <a:latin typeface="Calibri" charset="0"/>
                <a:ea typeface="Calibri" charset="0"/>
                <a:cs typeface="Calibri" charset="0"/>
              </a:rPr>
              <a:t>risiko</a:t>
            </a:r>
            <a:r>
              <a:rPr lang="en-US" sz="13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dirty="0" err="1" smtClean="0">
                <a:latin typeface="Calibri" charset="0"/>
                <a:ea typeface="Calibri" charset="0"/>
                <a:cs typeface="Calibri" charset="0"/>
              </a:rPr>
              <a:t>dan</a:t>
            </a:r>
            <a:r>
              <a:rPr lang="en-US" sz="13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dirty="0" err="1" smtClean="0">
                <a:latin typeface="Calibri" charset="0"/>
                <a:ea typeface="Calibri" charset="0"/>
                <a:cs typeface="Calibri" charset="0"/>
              </a:rPr>
              <a:t>keuangan</a:t>
            </a:r>
            <a:r>
              <a:rPr lang="en-US" sz="1300" b="1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dirty="0" err="1" smtClean="0">
                <a:latin typeface="Calibri" charset="0"/>
                <a:ea typeface="Calibri" charset="0"/>
                <a:cs typeface="Calibri" charset="0"/>
              </a:rPr>
              <a:t>secara</a:t>
            </a:r>
            <a:r>
              <a:rPr lang="en-US" sz="1300" dirty="0" smtClean="0">
                <a:latin typeface="Calibri" charset="0"/>
                <a:ea typeface="Calibri" charset="0"/>
                <a:cs typeface="Calibri" charset="0"/>
              </a:rPr>
              <a:t> prudent </a:t>
            </a:r>
            <a:r>
              <a:rPr lang="en-US" sz="1300" dirty="0" err="1" smtClean="0">
                <a:latin typeface="Calibri" charset="0"/>
                <a:ea typeface="Calibri" charset="0"/>
                <a:cs typeface="Calibri" charset="0"/>
              </a:rPr>
              <a:t>serta</a:t>
            </a:r>
            <a:r>
              <a:rPr lang="en-US" sz="13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dirty="0" err="1" smtClean="0">
                <a:latin typeface="Calibri" charset="0"/>
                <a:ea typeface="Calibri" charset="0"/>
                <a:cs typeface="Calibri" charset="0"/>
              </a:rPr>
              <a:t>konsisten</a:t>
            </a:r>
            <a:r>
              <a:rPr lang="en-US" sz="13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dirty="0" err="1" smtClean="0">
                <a:latin typeface="Calibri" charset="0"/>
                <a:ea typeface="Calibri" charset="0"/>
                <a:cs typeface="Calibri" charset="0"/>
              </a:rPr>
              <a:t>dan</a:t>
            </a:r>
            <a:r>
              <a:rPr lang="en-US" sz="13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dirty="0" err="1" smtClean="0">
                <a:latin typeface="Calibri" charset="0"/>
                <a:ea typeface="Calibri" charset="0"/>
                <a:cs typeface="Calibri" charset="0"/>
              </a:rPr>
              <a:t>senantiasa</a:t>
            </a:r>
            <a:r>
              <a:rPr lang="en-US" sz="13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dirty="0" err="1" smtClean="0">
                <a:latin typeface="Calibri" charset="0"/>
                <a:ea typeface="Calibri" charset="0"/>
                <a:cs typeface="Calibri" charset="0"/>
              </a:rPr>
              <a:t>menerapkan</a:t>
            </a:r>
            <a:r>
              <a:rPr lang="en-US" sz="13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dirty="0" err="1" smtClean="0">
                <a:latin typeface="Calibri" charset="0"/>
                <a:ea typeface="Calibri" charset="0"/>
                <a:cs typeface="Calibri" charset="0"/>
              </a:rPr>
              <a:t>prinsip-prinsip</a:t>
            </a:r>
            <a:r>
              <a:rPr lang="en-US" sz="13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1300" b="1" dirty="0" smtClean="0">
                <a:latin typeface="Calibri" charset="0"/>
                <a:ea typeface="Calibri" charset="0"/>
                <a:cs typeface="Calibri" charset="0"/>
              </a:rPr>
              <a:t>Good Corporate Governance.</a:t>
            </a:r>
            <a:endParaRPr lang="en-US" sz="1300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1786608" y="1443904"/>
            <a:ext cx="6076949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V </a:t>
            </a:r>
            <a:r>
              <a:rPr lang="en-US" b="1" i="1" dirty="0" err="1" smtClean="0">
                <a:solidFill>
                  <a:schemeClr val="bg1"/>
                </a:solidFill>
              </a:rPr>
              <a:t>i</a:t>
            </a:r>
            <a:r>
              <a:rPr lang="en-US" b="1" i="1" dirty="0" smtClean="0">
                <a:solidFill>
                  <a:schemeClr val="bg1"/>
                </a:solidFill>
              </a:rPr>
              <a:t> s </a:t>
            </a:r>
            <a:r>
              <a:rPr lang="en-US" b="1" i="1" dirty="0" err="1" smtClean="0">
                <a:solidFill>
                  <a:schemeClr val="bg1"/>
                </a:solidFill>
              </a:rPr>
              <a:t>i</a:t>
            </a:r>
            <a:endParaRPr lang="en-US" b="1" i="1" dirty="0" smtClean="0">
              <a:solidFill>
                <a:schemeClr val="bg1"/>
              </a:solidFill>
            </a:endParaRPr>
          </a:p>
          <a:p>
            <a:pPr algn="ctr"/>
            <a:endParaRPr lang="en-US" sz="800" b="1" i="1" dirty="0" smtClean="0">
              <a:solidFill>
                <a:schemeClr val="bg1"/>
              </a:solidFill>
            </a:endParaRPr>
          </a:p>
          <a:p>
            <a:pPr algn="ctr"/>
            <a:r>
              <a:rPr lang="en-US" sz="1200" b="1" i="1" dirty="0" smtClean="0">
                <a:solidFill>
                  <a:schemeClr val="bg1"/>
                </a:solidFill>
              </a:rPr>
              <a:t>“</a:t>
            </a:r>
            <a:r>
              <a:rPr lang="en-US" sz="1200" b="1" i="1" dirty="0" err="1" smtClean="0">
                <a:solidFill>
                  <a:schemeClr val="bg1"/>
                </a:solidFill>
              </a:rPr>
              <a:t>Menjadi</a:t>
            </a:r>
            <a:r>
              <a:rPr lang="en-US" sz="1200" b="1" i="1" dirty="0" smtClean="0">
                <a:solidFill>
                  <a:schemeClr val="bg1"/>
                </a:solidFill>
              </a:rPr>
              <a:t> Bank </a:t>
            </a:r>
            <a:r>
              <a:rPr lang="en-US" sz="1200" b="1" i="1" dirty="0" err="1" smtClean="0">
                <a:solidFill>
                  <a:schemeClr val="bg1"/>
                </a:solidFill>
              </a:rPr>
              <a:t>pilihan</a:t>
            </a:r>
            <a:r>
              <a:rPr lang="en-US" sz="1200" b="1" i="1" dirty="0" smtClean="0">
                <a:solidFill>
                  <a:schemeClr val="bg1"/>
                </a:solidFill>
              </a:rPr>
              <a:t> </a:t>
            </a:r>
            <a:r>
              <a:rPr lang="en-US" sz="1200" b="1" i="1" dirty="0" err="1" smtClean="0">
                <a:solidFill>
                  <a:schemeClr val="bg1"/>
                </a:solidFill>
              </a:rPr>
              <a:t>Nasabah</a:t>
            </a:r>
            <a:r>
              <a:rPr lang="en-US" sz="1200" b="1" i="1" dirty="0" smtClean="0">
                <a:solidFill>
                  <a:schemeClr val="bg1"/>
                </a:solidFill>
              </a:rPr>
              <a:t> yang </a:t>
            </a:r>
            <a:r>
              <a:rPr lang="en-US" sz="1200" b="1" i="1" dirty="0" err="1" smtClean="0">
                <a:solidFill>
                  <a:schemeClr val="bg1"/>
                </a:solidFill>
              </a:rPr>
              <a:t>terpercaya</a:t>
            </a:r>
            <a:r>
              <a:rPr lang="en-US" sz="1200" b="1" i="1" dirty="0" smtClean="0">
                <a:solidFill>
                  <a:schemeClr val="bg1"/>
                </a:solidFill>
              </a:rPr>
              <a:t>, </a:t>
            </a:r>
            <a:r>
              <a:rPr lang="en-US" sz="1200" b="1" i="1" dirty="0" err="1" smtClean="0">
                <a:solidFill>
                  <a:schemeClr val="bg1"/>
                </a:solidFill>
              </a:rPr>
              <a:t>sehat</a:t>
            </a:r>
            <a:r>
              <a:rPr lang="en-US" sz="1200" b="1" i="1" dirty="0" smtClean="0">
                <a:solidFill>
                  <a:schemeClr val="bg1"/>
                </a:solidFill>
              </a:rPr>
              <a:t> </a:t>
            </a:r>
            <a:r>
              <a:rPr lang="en-US" sz="1200" b="1" i="1" dirty="0" err="1" smtClean="0">
                <a:solidFill>
                  <a:schemeClr val="bg1"/>
                </a:solidFill>
              </a:rPr>
              <a:t>dan</a:t>
            </a:r>
            <a:r>
              <a:rPr lang="en-US" sz="1200" b="1" i="1" dirty="0" smtClean="0">
                <a:solidFill>
                  <a:schemeClr val="bg1"/>
                </a:solidFill>
              </a:rPr>
              <a:t> </a:t>
            </a:r>
            <a:r>
              <a:rPr lang="en-US" sz="1200" b="1" i="1" dirty="0" err="1" smtClean="0">
                <a:solidFill>
                  <a:schemeClr val="bg1"/>
                </a:solidFill>
              </a:rPr>
              <a:t>efisien</a:t>
            </a:r>
            <a:r>
              <a:rPr lang="en-US" sz="1200" b="1" i="1" dirty="0" smtClean="0">
                <a:solidFill>
                  <a:schemeClr val="bg1"/>
                </a:solidFill>
              </a:rPr>
              <a:t>”</a:t>
            </a:r>
            <a:endParaRPr lang="en-US" sz="1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6122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34"/>
          <p:cNvSpPr txBox="1">
            <a:spLocks noChangeArrowheads="1"/>
          </p:cNvSpPr>
          <p:nvPr/>
        </p:nvSpPr>
        <p:spPr bwMode="auto">
          <a:xfrm>
            <a:off x="192226" y="751395"/>
            <a:ext cx="942066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sz="1400" b="1" i="1" dirty="0" err="1">
                <a:latin typeface="Candara" pitchFamily="34" charset="0"/>
              </a:rPr>
              <a:t>Seluruh</a:t>
            </a:r>
            <a:r>
              <a:rPr lang="en-US" sz="1400" b="1" i="1" dirty="0">
                <a:latin typeface="Candara" pitchFamily="34" charset="0"/>
              </a:rPr>
              <a:t> </a:t>
            </a:r>
            <a:r>
              <a:rPr lang="en-US" sz="1400" b="1" i="1" dirty="0" err="1">
                <a:latin typeface="Candara" pitchFamily="34" charset="0"/>
              </a:rPr>
              <a:t>jajaran</a:t>
            </a:r>
            <a:r>
              <a:rPr lang="en-US" sz="1400" b="1" i="1" dirty="0">
                <a:latin typeface="Candara" pitchFamily="34" charset="0"/>
              </a:rPr>
              <a:t> </a:t>
            </a:r>
            <a:r>
              <a:rPr lang="en-US" sz="1400" b="1" i="1" dirty="0" err="1">
                <a:latin typeface="Candara" pitchFamily="34" charset="0"/>
              </a:rPr>
              <a:t>pengurus</a:t>
            </a:r>
            <a:r>
              <a:rPr lang="en-US" sz="1400" b="1" i="1" dirty="0">
                <a:latin typeface="Candara" pitchFamily="34" charset="0"/>
              </a:rPr>
              <a:t> (</a:t>
            </a:r>
            <a:r>
              <a:rPr lang="en-US" sz="1400" b="1" i="1" dirty="0" err="1">
                <a:latin typeface="Candara" pitchFamily="34" charset="0"/>
              </a:rPr>
              <a:t>Dewan</a:t>
            </a:r>
            <a:r>
              <a:rPr lang="en-US" sz="1400" b="1" i="1" dirty="0">
                <a:latin typeface="Candara" pitchFamily="34" charset="0"/>
              </a:rPr>
              <a:t> </a:t>
            </a:r>
            <a:r>
              <a:rPr lang="en-US" sz="1400" b="1" i="1" dirty="0" err="1">
                <a:latin typeface="Candara" pitchFamily="34" charset="0"/>
              </a:rPr>
              <a:t>Komisaris</a:t>
            </a:r>
            <a:r>
              <a:rPr lang="en-US" sz="1400" b="1" i="1" dirty="0">
                <a:latin typeface="Candara" pitchFamily="34" charset="0"/>
              </a:rPr>
              <a:t> </a:t>
            </a:r>
            <a:r>
              <a:rPr lang="en-US" sz="1400" b="1" i="1" dirty="0" err="1">
                <a:latin typeface="Candara" pitchFamily="34" charset="0"/>
              </a:rPr>
              <a:t>dan</a:t>
            </a:r>
            <a:r>
              <a:rPr lang="en-US" sz="1400" b="1" i="1" dirty="0">
                <a:latin typeface="Candara" pitchFamily="34" charset="0"/>
              </a:rPr>
              <a:t> </a:t>
            </a:r>
            <a:r>
              <a:rPr lang="en-US" sz="1400" b="1" i="1" dirty="0" err="1">
                <a:latin typeface="Candara" pitchFamily="34" charset="0"/>
              </a:rPr>
              <a:t>Direksi</a:t>
            </a:r>
            <a:r>
              <a:rPr lang="en-US" sz="1400" b="1" i="1" dirty="0">
                <a:latin typeface="Candara" pitchFamily="34" charset="0"/>
              </a:rPr>
              <a:t>) Bank Victoria </a:t>
            </a:r>
            <a:r>
              <a:rPr lang="en-US" sz="1400" b="1" i="1" dirty="0" err="1">
                <a:latin typeface="Candara" pitchFamily="34" charset="0"/>
              </a:rPr>
              <a:t>merupakan</a:t>
            </a:r>
            <a:r>
              <a:rPr lang="en-US" sz="1400" b="1" i="1" dirty="0">
                <a:latin typeface="Candara" pitchFamily="34" charset="0"/>
              </a:rPr>
              <a:t> </a:t>
            </a:r>
            <a:r>
              <a:rPr lang="en-US" sz="1400" b="1" i="1" dirty="0" err="1">
                <a:latin typeface="Candara" pitchFamily="34" charset="0"/>
              </a:rPr>
              <a:t>profesional-profesional</a:t>
            </a:r>
            <a:r>
              <a:rPr lang="en-US" sz="1400" b="1" i="1" dirty="0">
                <a:latin typeface="Candara" pitchFamily="34" charset="0"/>
              </a:rPr>
              <a:t> yang </a:t>
            </a:r>
            <a:r>
              <a:rPr lang="en-US" sz="1400" b="1" i="1" dirty="0" err="1">
                <a:latin typeface="Candara" pitchFamily="34" charset="0"/>
              </a:rPr>
              <a:t>berpengalaman</a:t>
            </a:r>
            <a:r>
              <a:rPr lang="en-US" sz="1400" b="1" i="1" dirty="0">
                <a:latin typeface="Candara" pitchFamily="34" charset="0"/>
              </a:rPr>
              <a:t> </a:t>
            </a:r>
            <a:r>
              <a:rPr lang="en-US" sz="1400" b="1" i="1" dirty="0" err="1">
                <a:latin typeface="Candara" pitchFamily="34" charset="0"/>
              </a:rPr>
              <a:t>dalam</a:t>
            </a:r>
            <a:r>
              <a:rPr lang="en-US" sz="1400" b="1" i="1" dirty="0">
                <a:latin typeface="Candara" pitchFamily="34" charset="0"/>
              </a:rPr>
              <a:t> </a:t>
            </a:r>
            <a:r>
              <a:rPr lang="en-US" sz="1400" b="1" i="1" dirty="0" err="1">
                <a:latin typeface="Candara" pitchFamily="34" charset="0"/>
              </a:rPr>
              <a:t>industri</a:t>
            </a:r>
            <a:r>
              <a:rPr lang="en-US" sz="1400" b="1" i="1" dirty="0">
                <a:latin typeface="Candara" pitchFamily="34" charset="0"/>
              </a:rPr>
              <a:t> </a:t>
            </a:r>
            <a:r>
              <a:rPr lang="en-US" sz="1400" b="1" i="1" dirty="0" err="1">
                <a:latin typeface="Candara" pitchFamily="34" charset="0"/>
              </a:rPr>
              <a:t>perbankan</a:t>
            </a:r>
            <a:r>
              <a:rPr lang="en-US" sz="1400" b="1" i="1" dirty="0">
                <a:latin typeface="Candara" pitchFamily="34" charset="0"/>
              </a:rPr>
              <a:t> </a:t>
            </a:r>
            <a:r>
              <a:rPr lang="en-US" sz="1400" b="1" i="1" dirty="0" err="1">
                <a:latin typeface="Candara" pitchFamily="34" charset="0"/>
              </a:rPr>
              <a:t>nasional</a:t>
            </a:r>
            <a:r>
              <a:rPr lang="en-US" sz="1400" b="1" i="1" dirty="0">
                <a:latin typeface="Candara" pitchFamily="34" charset="0"/>
              </a:rPr>
              <a:t>…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1252275" y="89675"/>
            <a:ext cx="60910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tabLst>
                <a:tab pos="519113" algn="l"/>
              </a:tabLst>
              <a:defRPr/>
            </a:pPr>
            <a:r>
              <a:rPr lang="en-US" altLang="en-US" sz="2000" b="1" dirty="0" err="1" smtClean="0">
                <a:solidFill>
                  <a:srgbClr val="FF0000"/>
                </a:solidFill>
                <a:latin typeface="+mn-lt"/>
              </a:rPr>
              <a:t>Komposisi</a:t>
            </a:r>
            <a:r>
              <a:rPr lang="en-US" altLang="en-US" sz="2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+mn-lt"/>
              </a:rPr>
              <a:t>Dewan</a:t>
            </a:r>
            <a:r>
              <a:rPr lang="en-US" altLang="en-US" sz="2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+mn-lt"/>
              </a:rPr>
              <a:t>Komisaris</a:t>
            </a:r>
            <a:r>
              <a:rPr lang="en-US" altLang="en-US" sz="2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+mn-lt"/>
              </a:rPr>
              <a:t>dan</a:t>
            </a:r>
            <a:r>
              <a:rPr lang="en-US" altLang="en-US" sz="20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2000" b="1" dirty="0" err="1" smtClean="0">
                <a:solidFill>
                  <a:srgbClr val="FF0000"/>
                </a:solidFill>
                <a:latin typeface="+mn-lt"/>
              </a:rPr>
              <a:t>Direksi</a:t>
            </a:r>
            <a:endParaRPr lang="en-US" altLang="en-US" sz="2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2" t="4924" r="17754" b="44317"/>
          <a:stretch/>
        </p:blipFill>
        <p:spPr>
          <a:xfrm>
            <a:off x="5806491" y="3945881"/>
            <a:ext cx="1489914" cy="184953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8" t="5905" r="18585" b="46762"/>
          <a:stretch/>
        </p:blipFill>
        <p:spPr>
          <a:xfrm>
            <a:off x="7486661" y="3945884"/>
            <a:ext cx="1464927" cy="1883344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2496635" y="3945883"/>
            <a:ext cx="1459781" cy="2336676"/>
            <a:chOff x="1847098" y="3878422"/>
            <a:chExt cx="1459781" cy="2345931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93" t="5570" r="10658" b="42806"/>
            <a:stretch/>
          </p:blipFill>
          <p:spPr>
            <a:xfrm>
              <a:off x="1847098" y="3878422"/>
              <a:ext cx="1459781" cy="1856151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1854222" y="5709216"/>
              <a:ext cx="1452657" cy="51513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000" b="1" dirty="0" smtClean="0"/>
                <a:t>Rusli</a:t>
              </a:r>
            </a:p>
            <a:p>
              <a:r>
                <a:rPr lang="en-US" sz="1000" dirty="0" err="1" smtClean="0"/>
                <a:t>Wakil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Direktur</a:t>
              </a:r>
              <a:r>
                <a:rPr lang="en-US" sz="1000" dirty="0" smtClean="0"/>
                <a:t>  </a:t>
              </a:r>
              <a:r>
                <a:rPr lang="en-US" sz="1000" dirty="0" err="1" smtClean="0"/>
                <a:t>Utama</a:t>
              </a:r>
              <a:endParaRPr lang="en-US" sz="10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146673" y="3945881"/>
            <a:ext cx="1469562" cy="2336678"/>
            <a:chOff x="3524469" y="3878422"/>
            <a:chExt cx="1469562" cy="232838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46" t="8553" r="26315" b="42150"/>
            <a:stretch/>
          </p:blipFill>
          <p:spPr>
            <a:xfrm>
              <a:off x="3524470" y="3878422"/>
              <a:ext cx="1469561" cy="1876662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3524469" y="5695523"/>
              <a:ext cx="1469561" cy="51128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 smtClean="0"/>
                <a:t>Tamunan</a:t>
              </a:r>
            </a:p>
            <a:p>
              <a:r>
                <a:rPr lang="en-US" sz="1000" dirty="0" err="1" smtClean="0"/>
                <a:t>Direktur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Kepatuhan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dan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Manajemen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Risiko</a:t>
              </a:r>
              <a:endParaRPr lang="en-US" sz="1000" dirty="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847630" y="5753932"/>
            <a:ext cx="1464925" cy="52862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b="1" dirty="0" smtClean="0"/>
              <a:t>Ahmad Fajar</a:t>
            </a:r>
          </a:p>
          <a:p>
            <a:r>
              <a:rPr lang="en-US" sz="1000" dirty="0" err="1" smtClean="0"/>
              <a:t>Direktur</a:t>
            </a:r>
            <a:r>
              <a:rPr lang="en-US" sz="1000" dirty="0" smtClean="0"/>
              <a:t>  </a:t>
            </a:r>
            <a:r>
              <a:rPr lang="en-US" sz="1000" dirty="0" err="1" smtClean="0"/>
              <a:t>Utama</a:t>
            </a:r>
            <a:endParaRPr lang="en-US" sz="1000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4" t="10152" r="26429" b="38851"/>
          <a:stretch/>
        </p:blipFill>
        <p:spPr>
          <a:xfrm>
            <a:off x="859879" y="3945883"/>
            <a:ext cx="1458852" cy="1823571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5806491" y="5769454"/>
            <a:ext cx="1489914" cy="52055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b="1" dirty="0" smtClean="0"/>
              <a:t>Debora </a:t>
            </a:r>
            <a:r>
              <a:rPr lang="en-US" sz="1000" b="1" dirty="0" err="1" smtClean="0"/>
              <a:t>Wahjutirto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Tanoyo</a:t>
            </a:r>
            <a:endParaRPr lang="en-US" sz="1000" b="1" dirty="0" smtClean="0"/>
          </a:p>
          <a:p>
            <a:r>
              <a:rPr lang="en-US" sz="1000" dirty="0" err="1" smtClean="0"/>
              <a:t>Direktur</a:t>
            </a:r>
            <a:endParaRPr lang="en-US" sz="1000" dirty="0"/>
          </a:p>
        </p:txBody>
      </p:sp>
      <p:sp>
        <p:nvSpPr>
          <p:cNvPr id="43" name="Rectangle 42"/>
          <p:cNvSpPr/>
          <p:nvPr/>
        </p:nvSpPr>
        <p:spPr>
          <a:xfrm>
            <a:off x="7486662" y="5769454"/>
            <a:ext cx="1464927" cy="51310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000" b="1" dirty="0" smtClean="0"/>
              <a:t>Lembing</a:t>
            </a:r>
          </a:p>
          <a:p>
            <a:r>
              <a:rPr lang="en-US" sz="1000" dirty="0" err="1" smtClean="0"/>
              <a:t>Direktur</a:t>
            </a:r>
            <a:endParaRPr lang="en-US" sz="10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2311420" y="1309406"/>
            <a:ext cx="5182274" cy="2525860"/>
            <a:chOff x="2399626" y="1274615"/>
            <a:chExt cx="5017828" cy="2403391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47" t="8758" r="24190" b="40401"/>
            <a:stretch/>
          </p:blipFill>
          <p:spPr>
            <a:xfrm>
              <a:off x="2399626" y="1274615"/>
              <a:ext cx="1554450" cy="209343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2399626" y="3095054"/>
              <a:ext cx="1554450" cy="5829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200" b="1" dirty="0" smtClean="0"/>
                <a:t>Oliver </a:t>
              </a:r>
              <a:r>
                <a:rPr lang="en-US" sz="1200" b="1" dirty="0" err="1" smtClean="0"/>
                <a:t>Simorangkir</a:t>
              </a:r>
              <a:endParaRPr lang="en-US" sz="1200" b="1" dirty="0" smtClean="0"/>
            </a:p>
            <a:p>
              <a:r>
                <a:rPr lang="en-US" sz="1000" dirty="0" err="1" smtClean="0"/>
                <a:t>Komisaris</a:t>
              </a:r>
              <a:r>
                <a:rPr lang="en-US" sz="1000" dirty="0" smtClean="0"/>
                <a:t> </a:t>
              </a:r>
              <a:r>
                <a:rPr lang="en-US" sz="1000" dirty="0" err="1" smtClean="0"/>
                <a:t>Utama</a:t>
              </a:r>
              <a:endParaRPr lang="en-US" sz="1000" dirty="0"/>
            </a:p>
          </p:txBody>
        </p:sp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77" r="13758" b="43761"/>
            <a:stretch/>
          </p:blipFill>
          <p:spPr>
            <a:xfrm>
              <a:off x="4118390" y="1279893"/>
              <a:ext cx="1550244" cy="187511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4118391" y="3095054"/>
              <a:ext cx="1554450" cy="5720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b="1" dirty="0" err="1" smtClean="0"/>
                <a:t>Gunawan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Tenggarahardja</a:t>
              </a:r>
              <a:endParaRPr lang="en-US" sz="1200" b="1" dirty="0" smtClean="0"/>
            </a:p>
            <a:p>
              <a:r>
                <a:rPr lang="en-US" sz="1000" dirty="0" err="1" smtClean="0"/>
                <a:t>Komisaris</a:t>
              </a:r>
              <a:r>
                <a:rPr lang="en-US" sz="1000" dirty="0" smtClean="0"/>
                <a:t> (</a:t>
              </a:r>
              <a:r>
                <a:rPr lang="en-US" sz="1000" dirty="0" err="1" smtClean="0"/>
                <a:t>Independen</a:t>
              </a:r>
              <a:r>
                <a:rPr lang="en-US" sz="1000" dirty="0" smtClean="0"/>
                <a:t>)</a:t>
              </a:r>
              <a:endParaRPr lang="en-US" sz="1000" dirty="0"/>
            </a:p>
          </p:txBody>
        </p:sp>
        <p:pic>
          <p:nvPicPr>
            <p:cNvPr id="55" name="Picture 5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14" t="4144" r="18891" b="32885"/>
            <a:stretch/>
          </p:blipFill>
          <p:spPr>
            <a:xfrm>
              <a:off x="5832948" y="1274615"/>
              <a:ext cx="1584506" cy="2289507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5837154" y="3096900"/>
              <a:ext cx="1580299" cy="57020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200" b="1" dirty="0" err="1" smtClean="0"/>
                <a:t>Zaenal</a:t>
              </a:r>
              <a:r>
                <a:rPr lang="en-US" sz="1200" b="1" dirty="0" smtClean="0"/>
                <a:t> </a:t>
              </a:r>
              <a:r>
                <a:rPr lang="en-US" sz="1200" b="1" dirty="0" err="1" smtClean="0"/>
                <a:t>Abidin</a:t>
              </a:r>
              <a:endParaRPr lang="en-US" sz="1200" b="1" dirty="0" smtClean="0"/>
            </a:p>
            <a:p>
              <a:r>
                <a:rPr lang="en-US" sz="1000" dirty="0" err="1" smtClean="0"/>
                <a:t>Komisaris</a:t>
              </a:r>
              <a:r>
                <a:rPr lang="en-US" sz="1000" dirty="0" smtClean="0"/>
                <a:t> (</a:t>
              </a:r>
              <a:r>
                <a:rPr lang="en-US" sz="1000" dirty="0" err="1" smtClean="0"/>
                <a:t>Independen</a:t>
              </a:r>
              <a:r>
                <a:rPr lang="en-US" sz="1000" dirty="0" smtClean="0"/>
                <a:t>)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47811624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125108"/>
              </p:ext>
            </p:extLst>
          </p:nvPr>
        </p:nvGraphicFramePr>
        <p:xfrm>
          <a:off x="107948" y="2734036"/>
          <a:ext cx="5783400" cy="3675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650" name="TextBox 52"/>
          <p:cNvSpPr txBox="1">
            <a:spLocks noChangeArrowheads="1"/>
          </p:cNvSpPr>
          <p:nvPr/>
        </p:nvSpPr>
        <p:spPr bwMode="auto">
          <a:xfrm>
            <a:off x="107950" y="585788"/>
            <a:ext cx="957421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1600" i="1" dirty="0" err="1" smtClean="0">
                <a:latin typeface="Candara" pitchFamily="34" charset="0"/>
              </a:rPr>
              <a:t>Informasi</a:t>
            </a:r>
            <a:r>
              <a:rPr lang="en-US" sz="1600" i="1" dirty="0" smtClean="0">
                <a:latin typeface="Candara" pitchFamily="34" charset="0"/>
              </a:rPr>
              <a:t> </a:t>
            </a:r>
            <a:r>
              <a:rPr lang="en-US" sz="1600" i="1" dirty="0" err="1" smtClean="0">
                <a:latin typeface="Candara" pitchFamily="34" charset="0"/>
              </a:rPr>
              <a:t>saham</a:t>
            </a:r>
            <a:r>
              <a:rPr lang="en-US" sz="1600" i="1" dirty="0" smtClean="0">
                <a:latin typeface="Candara" pitchFamily="34" charset="0"/>
              </a:rPr>
              <a:t> </a:t>
            </a:r>
            <a:r>
              <a:rPr lang="en-US" sz="1600" i="1" dirty="0" err="1" smtClean="0">
                <a:latin typeface="Candara" pitchFamily="34" charset="0"/>
              </a:rPr>
              <a:t>dan</a:t>
            </a:r>
            <a:r>
              <a:rPr lang="en-US" sz="1600" i="1" dirty="0" smtClean="0">
                <a:latin typeface="Candara" pitchFamily="34" charset="0"/>
              </a:rPr>
              <a:t> </a:t>
            </a:r>
            <a:r>
              <a:rPr lang="en-US" sz="1600" i="1" dirty="0" err="1" smtClean="0">
                <a:latin typeface="Candara" pitchFamily="34" charset="0"/>
              </a:rPr>
              <a:t>peringkat</a:t>
            </a:r>
            <a:r>
              <a:rPr lang="en-US" sz="1600" i="1" dirty="0" smtClean="0">
                <a:latin typeface="Candara" pitchFamily="34" charset="0"/>
              </a:rPr>
              <a:t> </a:t>
            </a:r>
            <a:r>
              <a:rPr lang="en-US" sz="1600" i="1" dirty="0" err="1" smtClean="0">
                <a:latin typeface="Candara" pitchFamily="34" charset="0"/>
              </a:rPr>
              <a:t>Korporasi</a:t>
            </a:r>
            <a:r>
              <a:rPr lang="en-US" sz="1600" i="1" dirty="0" smtClean="0">
                <a:latin typeface="Candara" pitchFamily="34" charset="0"/>
              </a:rPr>
              <a:t> Bank Victoria ...</a:t>
            </a:r>
            <a:endParaRPr lang="en-US" sz="1600" dirty="0">
              <a:latin typeface="Candara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107948" y="0"/>
            <a:ext cx="45386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600" b="1" dirty="0" err="1">
                <a:solidFill>
                  <a:srgbClr val="FF0000"/>
                </a:solidFill>
              </a:rPr>
              <a:t>Peringkat</a:t>
            </a:r>
            <a:r>
              <a:rPr lang="en-US" altLang="en-US" sz="1600" b="1" dirty="0">
                <a:solidFill>
                  <a:srgbClr val="FF0000"/>
                </a:solidFill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</a:rPr>
              <a:t>Korporasi</a:t>
            </a:r>
            <a:r>
              <a:rPr lang="en-US" altLang="en-US" sz="1600" b="1" dirty="0">
                <a:solidFill>
                  <a:srgbClr val="FF0000"/>
                </a:solidFill>
              </a:rPr>
              <a:t> &amp; </a:t>
            </a:r>
            <a:r>
              <a:rPr lang="en-US" altLang="en-US" sz="1600" b="1" dirty="0" err="1">
                <a:solidFill>
                  <a:srgbClr val="FF0000"/>
                </a:solidFill>
              </a:rPr>
              <a:t>Informasi</a:t>
            </a:r>
            <a:r>
              <a:rPr lang="en-US" altLang="en-US" sz="1600" b="1" dirty="0">
                <a:solidFill>
                  <a:srgbClr val="FF0000"/>
                </a:solidFill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</a:rPr>
              <a:t>Saham</a:t>
            </a:r>
            <a:endParaRPr lang="en-US" altLang="en-US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41506"/>
              </p:ext>
            </p:extLst>
          </p:nvPr>
        </p:nvGraphicFramePr>
        <p:xfrm>
          <a:off x="6191794" y="1023886"/>
          <a:ext cx="3566356" cy="5559768"/>
        </p:xfrm>
        <a:graphic>
          <a:graphicData uri="http://schemas.openxmlformats.org/drawingml/2006/table">
            <a:tbl>
              <a:tblPr/>
              <a:tblGrid>
                <a:gridCol w="10528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135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47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icrosoft YaHei" pitchFamily="34" charset="-122"/>
                          <a:ea typeface="Microsoft YaHei" pitchFamily="34" charset="-122"/>
                        </a:rPr>
                        <a:t>Agen</a:t>
                      </a:r>
                      <a:r>
                        <a:rPr lang="en-US" sz="1200" b="0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icrosoft YaHei" pitchFamily="34" charset="-122"/>
                          <a:ea typeface="Microsoft YaHei" pitchFamily="34" charset="-122"/>
                        </a:rPr>
                        <a:t> </a:t>
                      </a:r>
                      <a:r>
                        <a:rPr lang="en-US" sz="1200" b="0" i="0" u="none" strike="noStrike" dirty="0" err="1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icrosoft YaHei" pitchFamily="34" charset="-122"/>
                          <a:ea typeface="Microsoft YaHei" pitchFamily="34" charset="-122"/>
                        </a:rPr>
                        <a:t>Pemeringkat</a:t>
                      </a:r>
                      <a:endParaRPr lang="en-US" sz="1200" b="0" i="0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err="1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icrosoft YaHei" pitchFamily="34" charset="-122"/>
                          <a:ea typeface="Microsoft YaHei" pitchFamily="34" charset="-122"/>
                        </a:rPr>
                        <a:t>Peringkat</a:t>
                      </a:r>
                      <a:r>
                        <a:rPr lang="en-US" sz="1200" b="0" i="0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icrosoft YaHei" pitchFamily="34" charset="-122"/>
                          <a:ea typeface="Microsoft YaHei" pitchFamily="34" charset="-122"/>
                        </a:rPr>
                        <a:t>/ </a:t>
                      </a:r>
                      <a:r>
                        <a:rPr lang="en-US" sz="1200" b="0" i="1" u="none" strike="noStrike" dirty="0" smtClean="0">
                          <a:solidFill>
                            <a:srgbClr val="FFFFFF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Microsoft YaHei" pitchFamily="34" charset="-122"/>
                          <a:ea typeface="Microsoft YaHei" pitchFamily="34" charset="-122"/>
                        </a:rPr>
                        <a:t>Outlook</a:t>
                      </a:r>
                      <a:endParaRPr lang="en-US" sz="1200" b="0" i="1" u="none" strike="noStrike" dirty="0">
                        <a:solidFill>
                          <a:srgbClr val="FFFFFF"/>
                        </a:solidFill>
                        <a:effectLst>
                          <a:outerShdw blurRad="50800" dist="381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2803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Pefindo</a:t>
                      </a:r>
                      <a:endParaRPr lang="en-US" sz="1200" b="0" i="0" u="none" strike="noStrike" dirty="0" smtClean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April 2018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marL="182880" marR="0" marT="0" marB="0" anchor="ctr">
                    <a:lnL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id A-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Stable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 Outlook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marL="182880" marR="0" marT="0" marB="0" anchor="ctr">
                    <a:lnL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5A5A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4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Pefindo</a:t>
                      </a:r>
                      <a:endParaRPr lang="en-US" sz="1200" b="0" i="0" u="none" strike="noStrike" dirty="0" smtClean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April 2017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marL="182880" marR="0" marT="0" marB="0" anchor="ctr">
                    <a:lnL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id A-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Stable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 Outlook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marL="182880" marR="0" marT="0" marB="0" anchor="ctr">
                    <a:lnL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4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Pefindo</a:t>
                      </a:r>
                      <a:endParaRPr lang="en-US" sz="1200" b="0" i="0" u="none" strike="noStrike" dirty="0" smtClean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April 2016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marL="182880" marR="0" marT="0" marB="0" anchor="ctr">
                    <a:lnL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id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A-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Stable Outlook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marL="182880" marR="0" marT="0" marB="0" anchor="ctr">
                    <a:lnL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424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Pefindo</a:t>
                      </a:r>
                      <a:endParaRPr lang="en-US" sz="1200" b="0" i="0" u="none" strike="noStrike" dirty="0" smtClean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April 2015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marL="182880" marR="0" marT="0" marB="0" anchor="ctr">
                    <a:lnL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id A-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Negative Outlook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marL="182880" marR="0" marT="0" marB="0" anchor="ctr">
                    <a:lnL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4241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Pefindo</a:t>
                      </a:r>
                      <a:endParaRPr lang="en-US" sz="1200" b="0" i="0" u="none" strike="noStrike" dirty="0" smtClean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marL="182880" algn="l" fontAlgn="b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April 2014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marL="0" marR="182880" marT="0" marB="0" anchor="ctr">
                    <a:lnL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id A-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Stable Outlook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marL="182880" marR="0" marT="0" marB="0" anchor="ctr">
                    <a:lnL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54241">
                <a:tc>
                  <a:txBody>
                    <a:bodyPr/>
                    <a:lstStyle/>
                    <a:p>
                      <a:pPr marL="182880" algn="l" fontAlgn="b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Pefindo</a:t>
                      </a:r>
                      <a:endParaRPr lang="en-US" sz="1200" b="0" i="0" u="none" strike="noStrike" dirty="0" smtClean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  <a:p>
                      <a:pPr marL="182880" algn="l" fontAlgn="b"/>
                      <a:r>
                        <a:rPr lang="en-US" sz="1200" b="0" i="0" u="none" strike="noStrike" dirty="0" err="1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Juni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 2013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marL="0" marR="182880" marT="0" marB="0" anchor="ctr">
                    <a:lnL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id</a:t>
                      </a:r>
                      <a:r>
                        <a:rPr lang="en-US" sz="1200" b="0" i="0" u="none" strike="noStrike" baseline="0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A-</a:t>
                      </a:r>
                    </a:p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latin typeface="Microsoft YaHei" pitchFamily="34" charset="-122"/>
                          <a:ea typeface="Microsoft YaHei" pitchFamily="34" charset="-122"/>
                        </a:rPr>
                        <a:t>Stable Outlook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latin typeface="Microsoft YaHei" pitchFamily="34" charset="-122"/>
                        <a:ea typeface="Microsoft YaHei" pitchFamily="34" charset="-122"/>
                      </a:endParaRPr>
                    </a:p>
                  </a:txBody>
                  <a:tcPr marL="182880" marR="0" marT="0" marB="0" anchor="ctr">
                    <a:lnL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-107205" y="2979618"/>
            <a:ext cx="714375" cy="149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err="1" smtClean="0">
                <a:solidFill>
                  <a:schemeClr val="tx1"/>
                </a:solidFill>
              </a:rPr>
              <a:t>harga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70009" y="2924458"/>
            <a:ext cx="714375" cy="149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</a:rPr>
              <a:t>     Volume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730660"/>
              </p:ext>
            </p:extLst>
          </p:nvPr>
        </p:nvGraphicFramePr>
        <p:xfrm>
          <a:off x="107950" y="1104900"/>
          <a:ext cx="5783398" cy="1211166"/>
        </p:xfrm>
        <a:graphic>
          <a:graphicData uri="http://schemas.openxmlformats.org/drawingml/2006/table">
            <a:tbl>
              <a:tblPr/>
              <a:tblGrid>
                <a:gridCol w="7855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325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31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7281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469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2484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746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8442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4521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Ket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Q4  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Q4  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Q4 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Q4 2016 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Q4 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Q4 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CAGR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2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Harga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en-US" sz="12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Rp</a:t>
                      </a:r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)*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icrosoft YaHei" panose="020B0503020204020204" pitchFamily="34" charset="-122"/>
                        </a:rPr>
                        <a:t>117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icrosoft YaHei" panose="020B0503020204020204" pitchFamily="34" charset="-122"/>
                        </a:rPr>
                        <a:t>122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icrosoft YaHei" panose="020B0503020204020204" pitchFamily="34" charset="-122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icrosoft YaHei" panose="020B0503020204020204" pitchFamily="34" charset="-122"/>
                        </a:rPr>
                        <a:t>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icrosoft YaHei" panose="020B0503020204020204" pitchFamily="34" charset="-122"/>
                        </a:rPr>
                        <a:t>204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icrosoft YaHei" panose="020B0503020204020204" pitchFamily="34" charset="-122"/>
                        </a:rPr>
                        <a:t>195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Microsoft YaHei" panose="020B0503020204020204" pitchFamily="34" charset="-122"/>
                        </a:rPr>
                        <a:t>10.76%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066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Volume*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1,984,500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7,921,100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3,126,400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3,519,200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153,934,800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14,289,600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4" name="TextBox 52"/>
          <p:cNvSpPr txBox="1">
            <a:spLocks noChangeArrowheads="1"/>
          </p:cNvSpPr>
          <p:nvPr/>
        </p:nvSpPr>
        <p:spPr bwMode="auto">
          <a:xfrm>
            <a:off x="107948" y="6409352"/>
            <a:ext cx="51442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800" i="1" dirty="0" err="1">
                <a:latin typeface="Candara" pitchFamily="34" charset="0"/>
              </a:rPr>
              <a:t>Sumber</a:t>
            </a:r>
            <a:r>
              <a:rPr lang="en-US" sz="800" i="1" dirty="0">
                <a:latin typeface="Candara" pitchFamily="34" charset="0"/>
              </a:rPr>
              <a:t> di </a:t>
            </a:r>
            <a:r>
              <a:rPr lang="en-US" sz="800" i="1" dirty="0" err="1">
                <a:latin typeface="Candara" pitchFamily="34" charset="0"/>
              </a:rPr>
              <a:t>atas</a:t>
            </a:r>
            <a:r>
              <a:rPr lang="en-US" sz="800" i="1" dirty="0">
                <a:latin typeface="Candara" pitchFamily="34" charset="0"/>
              </a:rPr>
              <a:t> </a:t>
            </a:r>
            <a:r>
              <a:rPr lang="en-US" sz="800" i="1" dirty="0" err="1">
                <a:latin typeface="Candara" pitchFamily="34" charset="0"/>
              </a:rPr>
              <a:t>berdasarkan</a:t>
            </a:r>
            <a:r>
              <a:rPr lang="en-US" sz="800" i="1" dirty="0">
                <a:latin typeface="Candara" pitchFamily="34" charset="0"/>
              </a:rPr>
              <a:t> data </a:t>
            </a:r>
            <a:r>
              <a:rPr lang="en-US" sz="800" i="1" dirty="0" err="1">
                <a:latin typeface="Candara" pitchFamily="34" charset="0"/>
              </a:rPr>
              <a:t>dari</a:t>
            </a:r>
            <a:r>
              <a:rPr lang="en-US" sz="800" i="1" dirty="0">
                <a:latin typeface="Candara" pitchFamily="34" charset="0"/>
              </a:rPr>
              <a:t> Bloomberg (</a:t>
            </a:r>
            <a:r>
              <a:rPr lang="en-US" sz="800" i="1" dirty="0" err="1">
                <a:latin typeface="Candara" pitchFamily="34" charset="0"/>
              </a:rPr>
              <a:t>Triwulan</a:t>
            </a:r>
            <a:r>
              <a:rPr lang="en-US" sz="800" i="1" dirty="0">
                <a:latin typeface="Candara" pitchFamily="34" charset="0"/>
              </a:rPr>
              <a:t>)</a:t>
            </a:r>
            <a:endParaRPr lang="en-US" sz="800" dirty="0">
              <a:latin typeface="Candara" pitchFamily="34" charset="0"/>
            </a:endParaRPr>
          </a:p>
        </p:txBody>
      </p:sp>
      <p:sp>
        <p:nvSpPr>
          <p:cNvPr id="15" name="TextBox 52"/>
          <p:cNvSpPr txBox="1">
            <a:spLocks noChangeArrowheads="1"/>
          </p:cNvSpPr>
          <p:nvPr/>
        </p:nvSpPr>
        <p:spPr bwMode="auto">
          <a:xfrm>
            <a:off x="91004" y="2394247"/>
            <a:ext cx="51442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800" i="1" dirty="0" err="1">
                <a:latin typeface="Candara" pitchFamily="34" charset="0"/>
              </a:rPr>
              <a:t>Sumber</a:t>
            </a:r>
            <a:r>
              <a:rPr lang="en-US" sz="800" i="1" dirty="0">
                <a:latin typeface="Candara" pitchFamily="34" charset="0"/>
              </a:rPr>
              <a:t> di </a:t>
            </a:r>
            <a:r>
              <a:rPr lang="en-US" sz="800" i="1" dirty="0" err="1">
                <a:latin typeface="Candara" pitchFamily="34" charset="0"/>
              </a:rPr>
              <a:t>atas</a:t>
            </a:r>
            <a:r>
              <a:rPr lang="en-US" sz="800" i="1" dirty="0">
                <a:latin typeface="Candara" pitchFamily="34" charset="0"/>
              </a:rPr>
              <a:t> </a:t>
            </a:r>
            <a:r>
              <a:rPr lang="en-US" sz="800" i="1" dirty="0" err="1">
                <a:latin typeface="Candara" pitchFamily="34" charset="0"/>
              </a:rPr>
              <a:t>berdasarkan</a:t>
            </a:r>
            <a:r>
              <a:rPr lang="en-US" sz="800" i="1" dirty="0">
                <a:latin typeface="Candara" pitchFamily="34" charset="0"/>
              </a:rPr>
              <a:t> data </a:t>
            </a:r>
            <a:r>
              <a:rPr lang="en-US" sz="800" i="1" dirty="0" err="1">
                <a:latin typeface="Candara" pitchFamily="34" charset="0"/>
              </a:rPr>
              <a:t>dari</a:t>
            </a:r>
            <a:r>
              <a:rPr lang="en-US" sz="800" i="1" dirty="0">
                <a:latin typeface="Candara" pitchFamily="34" charset="0"/>
              </a:rPr>
              <a:t> Bloomberg (</a:t>
            </a:r>
            <a:r>
              <a:rPr lang="en-US" sz="800" i="1" dirty="0" err="1">
                <a:latin typeface="Candara" pitchFamily="34" charset="0"/>
              </a:rPr>
              <a:t>Triwulan</a:t>
            </a:r>
            <a:r>
              <a:rPr lang="en-US" sz="800" i="1" dirty="0">
                <a:latin typeface="Candara" pitchFamily="34" charset="0"/>
              </a:rPr>
              <a:t>)</a:t>
            </a:r>
            <a:endParaRPr lang="en-US" sz="800" dirty="0">
              <a:latin typeface="Candar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38975" y="6624796"/>
            <a:ext cx="2800350" cy="166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2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7477933"/>
          </a:xfrm>
          <a:prstGeom prst="rect">
            <a:avLst/>
          </a:prstGeom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847646" y="794023"/>
            <a:ext cx="60266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000" b="1" dirty="0" err="1" smtClean="0">
                <a:latin typeface="+mn-lt"/>
              </a:rPr>
              <a:t>Jaringan</a:t>
            </a:r>
            <a:r>
              <a:rPr lang="en-US" altLang="en-US" sz="2000" b="1" dirty="0" smtClean="0">
                <a:latin typeface="+mn-lt"/>
              </a:rPr>
              <a:t> </a:t>
            </a:r>
            <a:r>
              <a:rPr lang="en-US" altLang="en-US" sz="2000" b="1" dirty="0" err="1" smtClean="0">
                <a:latin typeface="+mn-lt"/>
              </a:rPr>
              <a:t>kantor</a:t>
            </a:r>
            <a:r>
              <a:rPr lang="en-US" altLang="en-US" sz="2000" b="1" dirty="0" smtClean="0">
                <a:latin typeface="+mn-lt"/>
              </a:rPr>
              <a:t> PT. Bank Victoria International Tbk</a:t>
            </a:r>
            <a:endParaRPr lang="en-US" altLang="en-US" sz="2000" b="1" dirty="0">
              <a:latin typeface="+mn-lt"/>
            </a:endParaRPr>
          </a:p>
        </p:txBody>
      </p:sp>
      <p:sp>
        <p:nvSpPr>
          <p:cNvPr id="23" name="TextBox 28"/>
          <p:cNvSpPr txBox="1">
            <a:spLocks noChangeArrowheads="1"/>
          </p:cNvSpPr>
          <p:nvPr/>
        </p:nvSpPr>
        <p:spPr bwMode="auto">
          <a:xfrm>
            <a:off x="453250" y="1194133"/>
            <a:ext cx="881546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1400" i="1" dirty="0" err="1" smtClean="0">
                <a:latin typeface="Candara" pitchFamily="34" charset="0"/>
              </a:rPr>
              <a:t>Saat</a:t>
            </a:r>
            <a:r>
              <a:rPr lang="en-US" sz="1400" i="1" dirty="0" smtClean="0">
                <a:latin typeface="Candara" pitchFamily="34" charset="0"/>
              </a:rPr>
              <a:t> </a:t>
            </a:r>
            <a:r>
              <a:rPr lang="en-US" sz="1400" i="1" dirty="0" err="1">
                <a:latin typeface="Candara" pitchFamily="34" charset="0"/>
              </a:rPr>
              <a:t>ini</a:t>
            </a:r>
            <a:r>
              <a:rPr lang="en-US" sz="1400" i="1" dirty="0">
                <a:latin typeface="Candara" pitchFamily="34" charset="0"/>
              </a:rPr>
              <a:t> Bank Victoria </a:t>
            </a:r>
            <a:r>
              <a:rPr lang="en-US" sz="1400" i="1" dirty="0" err="1">
                <a:latin typeface="Candara" pitchFamily="34" charset="0"/>
              </a:rPr>
              <a:t>memiliki</a:t>
            </a:r>
            <a:r>
              <a:rPr lang="en-US" sz="1400" i="1" dirty="0">
                <a:latin typeface="Candara" pitchFamily="34" charset="0"/>
              </a:rPr>
              <a:t> </a:t>
            </a:r>
            <a:r>
              <a:rPr lang="en-US" sz="1400" i="1" dirty="0" err="1">
                <a:latin typeface="Candara" pitchFamily="34" charset="0"/>
              </a:rPr>
              <a:t>jaringan</a:t>
            </a:r>
            <a:r>
              <a:rPr lang="en-US" sz="1400" i="1" dirty="0">
                <a:latin typeface="Candara" pitchFamily="34" charset="0"/>
              </a:rPr>
              <a:t> </a:t>
            </a:r>
            <a:r>
              <a:rPr lang="en-US" sz="1400" i="1" dirty="0" err="1">
                <a:latin typeface="Candara" pitchFamily="34" charset="0"/>
              </a:rPr>
              <a:t>usaha</a:t>
            </a:r>
            <a:r>
              <a:rPr lang="en-US" sz="1400" i="1" dirty="0">
                <a:latin typeface="Candara" pitchFamily="34" charset="0"/>
              </a:rPr>
              <a:t> </a:t>
            </a:r>
            <a:r>
              <a:rPr lang="en-US" sz="1400" i="1" dirty="0" err="1">
                <a:latin typeface="Candara" pitchFamily="34" charset="0"/>
              </a:rPr>
              <a:t>sejumlah</a:t>
            </a:r>
            <a:r>
              <a:rPr lang="en-US" sz="1400" i="1" dirty="0">
                <a:latin typeface="Candara" pitchFamily="34" charset="0"/>
              </a:rPr>
              <a:t> </a:t>
            </a:r>
            <a:r>
              <a:rPr lang="en-US" sz="1400" i="1" dirty="0" smtClean="0">
                <a:latin typeface="Candara" pitchFamily="34" charset="0"/>
              </a:rPr>
              <a:t>92 </a:t>
            </a:r>
            <a:r>
              <a:rPr lang="en-US" sz="1400" i="1" dirty="0" err="1" smtClean="0">
                <a:latin typeface="Candara" pitchFamily="34" charset="0"/>
              </a:rPr>
              <a:t>kantor</a:t>
            </a:r>
            <a:r>
              <a:rPr lang="en-US" sz="1400" i="1" dirty="0" smtClean="0">
                <a:latin typeface="Candara" pitchFamily="34" charset="0"/>
              </a:rPr>
              <a:t> </a:t>
            </a:r>
            <a:r>
              <a:rPr lang="en-US" sz="1400" i="1" dirty="0">
                <a:latin typeface="Candara" pitchFamily="34" charset="0"/>
              </a:rPr>
              <a:t>yang </a:t>
            </a:r>
            <a:r>
              <a:rPr lang="en-US" sz="1400" i="1" dirty="0" err="1">
                <a:latin typeface="Candara" pitchFamily="34" charset="0"/>
              </a:rPr>
              <a:t>terdiri</a:t>
            </a:r>
            <a:r>
              <a:rPr lang="en-US" sz="1400" i="1" dirty="0">
                <a:latin typeface="Candara" pitchFamily="34" charset="0"/>
              </a:rPr>
              <a:t> </a:t>
            </a:r>
            <a:r>
              <a:rPr lang="en-US" sz="1400" i="1" dirty="0" err="1">
                <a:latin typeface="Candara" pitchFamily="34" charset="0"/>
              </a:rPr>
              <a:t>dari</a:t>
            </a:r>
            <a:r>
              <a:rPr lang="en-US" sz="1400" i="1" dirty="0">
                <a:latin typeface="Candara" pitchFamily="34" charset="0"/>
              </a:rPr>
              <a:t> 1 KPO, </a:t>
            </a:r>
            <a:r>
              <a:rPr lang="en-US" sz="1400" i="1" dirty="0" smtClean="0">
                <a:latin typeface="Candara" pitchFamily="34" charset="0"/>
              </a:rPr>
              <a:t>12 KC</a:t>
            </a:r>
            <a:r>
              <a:rPr lang="en-US" sz="1400" i="1" dirty="0">
                <a:latin typeface="Candara" pitchFamily="34" charset="0"/>
              </a:rPr>
              <a:t>, </a:t>
            </a:r>
            <a:r>
              <a:rPr lang="en-US" sz="1400" i="1" dirty="0" smtClean="0">
                <a:latin typeface="Candara" pitchFamily="34" charset="0"/>
              </a:rPr>
              <a:t>65 </a:t>
            </a:r>
            <a:r>
              <a:rPr lang="en-US" sz="1400" i="1" dirty="0">
                <a:latin typeface="Candara" pitchFamily="34" charset="0"/>
              </a:rPr>
              <a:t>KCP </a:t>
            </a:r>
            <a:r>
              <a:rPr lang="en-US" sz="1400" i="1" dirty="0" err="1">
                <a:latin typeface="Candara" pitchFamily="34" charset="0"/>
              </a:rPr>
              <a:t>dan</a:t>
            </a:r>
            <a:r>
              <a:rPr lang="en-US" sz="1400" i="1" dirty="0">
                <a:latin typeface="Candara" pitchFamily="34" charset="0"/>
              </a:rPr>
              <a:t> </a:t>
            </a:r>
            <a:r>
              <a:rPr lang="en-US" sz="1400" i="1" dirty="0" smtClean="0">
                <a:latin typeface="Candara" pitchFamily="34" charset="0"/>
              </a:rPr>
              <a:t>14 KK </a:t>
            </a:r>
            <a:r>
              <a:rPr lang="en-US" sz="1400" i="1" dirty="0">
                <a:latin typeface="Candara" pitchFamily="34" charset="0"/>
              </a:rPr>
              <a:t>yang </a:t>
            </a:r>
            <a:r>
              <a:rPr lang="en-US" sz="1400" i="1" dirty="0" err="1">
                <a:latin typeface="Candara" pitchFamily="34" charset="0"/>
              </a:rPr>
              <a:t>tersebar</a:t>
            </a:r>
            <a:r>
              <a:rPr lang="en-US" sz="1400" i="1" dirty="0">
                <a:latin typeface="Candara" pitchFamily="34" charset="0"/>
              </a:rPr>
              <a:t> di </a:t>
            </a:r>
            <a:r>
              <a:rPr lang="en-US" sz="1400" i="1" dirty="0" err="1">
                <a:latin typeface="Candara" pitchFamily="34" charset="0"/>
              </a:rPr>
              <a:t>wilayah</a:t>
            </a:r>
            <a:r>
              <a:rPr lang="en-US" sz="1400" i="1" dirty="0">
                <a:latin typeface="Candara" pitchFamily="34" charset="0"/>
              </a:rPr>
              <a:t> </a:t>
            </a:r>
            <a:r>
              <a:rPr lang="en-US" sz="1400" b="1" i="1" dirty="0" err="1">
                <a:latin typeface="Candara" pitchFamily="34" charset="0"/>
              </a:rPr>
              <a:t>Jabodetabek</a:t>
            </a:r>
            <a:r>
              <a:rPr lang="en-US" sz="1400" b="1" i="1" dirty="0">
                <a:latin typeface="Candara" pitchFamily="34" charset="0"/>
              </a:rPr>
              <a:t>, </a:t>
            </a:r>
            <a:r>
              <a:rPr lang="en-US" sz="1400" b="1" i="1" dirty="0" err="1">
                <a:latin typeface="Candara" pitchFamily="34" charset="0"/>
              </a:rPr>
              <a:t>Jawa</a:t>
            </a:r>
            <a:r>
              <a:rPr lang="en-US" sz="1400" b="1" i="1" dirty="0">
                <a:latin typeface="Candara" pitchFamily="34" charset="0"/>
              </a:rPr>
              <a:t> Barat, </a:t>
            </a:r>
            <a:r>
              <a:rPr lang="en-US" sz="1400" b="1" i="1" dirty="0" err="1" smtClean="0">
                <a:latin typeface="Candara" pitchFamily="34" charset="0"/>
              </a:rPr>
              <a:t>Jawa</a:t>
            </a:r>
            <a:r>
              <a:rPr lang="en-US" sz="1400" b="1" i="1" dirty="0" smtClean="0">
                <a:latin typeface="Candara" pitchFamily="34" charset="0"/>
              </a:rPr>
              <a:t> Tengah, </a:t>
            </a:r>
            <a:r>
              <a:rPr lang="en-US" sz="1400" b="1" i="1" dirty="0" err="1" smtClean="0">
                <a:latin typeface="Candara" pitchFamily="34" charset="0"/>
              </a:rPr>
              <a:t>Jawa</a:t>
            </a:r>
            <a:r>
              <a:rPr lang="en-US" sz="1400" b="1" i="1" dirty="0" smtClean="0">
                <a:latin typeface="Candara" pitchFamily="34" charset="0"/>
              </a:rPr>
              <a:t> </a:t>
            </a:r>
            <a:r>
              <a:rPr lang="en-US" sz="1400" b="1" i="1" dirty="0" err="1">
                <a:latin typeface="Candara" pitchFamily="34" charset="0"/>
              </a:rPr>
              <a:t>Timur</a:t>
            </a:r>
            <a:r>
              <a:rPr lang="en-US" sz="1400" b="1" i="1" dirty="0">
                <a:latin typeface="Candara" pitchFamily="34" charset="0"/>
              </a:rPr>
              <a:t>, Sulawesi Utara </a:t>
            </a:r>
            <a:r>
              <a:rPr lang="en-US" sz="1400" b="1" i="1" dirty="0" err="1">
                <a:latin typeface="Candara" pitchFamily="34" charset="0"/>
              </a:rPr>
              <a:t>dan</a:t>
            </a:r>
            <a:r>
              <a:rPr lang="en-US" sz="1400" b="1" i="1" dirty="0">
                <a:latin typeface="Candara" pitchFamily="34" charset="0"/>
              </a:rPr>
              <a:t> Bali</a:t>
            </a:r>
            <a:r>
              <a:rPr lang="en-US" sz="1400" i="1" dirty="0">
                <a:latin typeface="Candara" pitchFamily="34" charset="0"/>
              </a:rPr>
              <a:t>.</a:t>
            </a:r>
            <a:endParaRPr lang="en-US" sz="1400" dirty="0">
              <a:latin typeface="Candara" pitchFamily="34" charset="0"/>
            </a:endParaRPr>
          </a:p>
          <a:p>
            <a:pPr algn="just" eaLnBrk="0" hangingPunct="0"/>
            <a:endParaRPr lang="en-US" sz="1400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8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www.victoriabank.co.id/wp-content/uploads/2017/05/v-88-website-2017-1024x488.jpg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735" y="1239951"/>
            <a:ext cx="4828032" cy="2064725"/>
          </a:xfrm>
          <a:prstGeom prst="rect">
            <a:avLst/>
          </a:prstGeom>
          <a:noFill/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07950" y="54437"/>
            <a:ext cx="4538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b="1" dirty="0" err="1" smtClean="0">
                <a:solidFill>
                  <a:srgbClr val="FF0000"/>
                </a:solidFill>
                <a:latin typeface="+mn-lt"/>
              </a:rPr>
              <a:t>Produk</a:t>
            </a:r>
            <a:r>
              <a:rPr lang="en-US" altLang="en-US" sz="2000" b="1" dirty="0" smtClean="0">
                <a:solidFill>
                  <a:srgbClr val="FF0000"/>
                </a:solidFill>
                <a:latin typeface="+mn-lt"/>
              </a:rPr>
              <a:t> Bank  &amp; Non-Bank</a:t>
            </a:r>
            <a:endParaRPr lang="en-US" altLang="en-U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TextBox 28"/>
          <p:cNvSpPr txBox="1">
            <a:spLocks noChangeArrowheads="1"/>
          </p:cNvSpPr>
          <p:nvPr/>
        </p:nvSpPr>
        <p:spPr bwMode="auto">
          <a:xfrm>
            <a:off x="107950" y="585788"/>
            <a:ext cx="95742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en-US" sz="1600" i="1" dirty="0">
                <a:latin typeface="Candara" pitchFamily="34" charset="0"/>
              </a:rPr>
              <a:t>Bank Victoria </a:t>
            </a:r>
            <a:r>
              <a:rPr lang="en-US" sz="1600" i="1" dirty="0" err="1">
                <a:latin typeface="Candara" pitchFamily="34" charset="0"/>
              </a:rPr>
              <a:t>selalu</a:t>
            </a:r>
            <a:r>
              <a:rPr lang="en-US" sz="1600" i="1" dirty="0">
                <a:latin typeface="Candara" pitchFamily="34" charset="0"/>
              </a:rPr>
              <a:t> </a:t>
            </a:r>
            <a:r>
              <a:rPr lang="en-US" sz="1600" i="1" dirty="0" err="1">
                <a:latin typeface="Candara" pitchFamily="34" charset="0"/>
              </a:rPr>
              <a:t>berinovasi</a:t>
            </a:r>
            <a:r>
              <a:rPr lang="en-US" sz="1600" i="1" dirty="0">
                <a:latin typeface="Candara" pitchFamily="34" charset="0"/>
              </a:rPr>
              <a:t> </a:t>
            </a:r>
            <a:r>
              <a:rPr lang="en-US" sz="1600" i="1" dirty="0" err="1">
                <a:latin typeface="Candara" pitchFamily="34" charset="0"/>
              </a:rPr>
              <a:t>untuk</a:t>
            </a:r>
            <a:r>
              <a:rPr lang="en-US" sz="1600" i="1" dirty="0">
                <a:latin typeface="Candara" pitchFamily="34" charset="0"/>
              </a:rPr>
              <a:t> </a:t>
            </a:r>
            <a:r>
              <a:rPr lang="en-US" sz="1600" i="1" dirty="0" err="1">
                <a:latin typeface="Candara" pitchFamily="34" charset="0"/>
              </a:rPr>
              <a:t>dapat</a:t>
            </a:r>
            <a:r>
              <a:rPr lang="en-US" sz="1600" i="1" dirty="0">
                <a:latin typeface="Candara" pitchFamily="34" charset="0"/>
              </a:rPr>
              <a:t> </a:t>
            </a:r>
            <a:r>
              <a:rPr lang="en-US" sz="1600" i="1" dirty="0" err="1">
                <a:latin typeface="Candara" pitchFamily="34" charset="0"/>
              </a:rPr>
              <a:t>memuaskan</a:t>
            </a:r>
            <a:r>
              <a:rPr lang="en-US" sz="1600" i="1" dirty="0">
                <a:latin typeface="Candara" pitchFamily="34" charset="0"/>
              </a:rPr>
              <a:t> </a:t>
            </a:r>
            <a:r>
              <a:rPr lang="en-US" sz="1600" i="1" dirty="0" err="1">
                <a:latin typeface="Candara" pitchFamily="34" charset="0"/>
              </a:rPr>
              <a:t>dan</a:t>
            </a:r>
            <a:r>
              <a:rPr lang="en-US" sz="1600" i="1" dirty="0">
                <a:latin typeface="Candara" pitchFamily="34" charset="0"/>
              </a:rPr>
              <a:t> </a:t>
            </a:r>
            <a:r>
              <a:rPr lang="en-US" sz="1600" i="1" dirty="0" err="1">
                <a:latin typeface="Candara" pitchFamily="34" charset="0"/>
              </a:rPr>
              <a:t>memenuhi</a:t>
            </a:r>
            <a:r>
              <a:rPr lang="en-US" sz="1600" i="1" dirty="0">
                <a:latin typeface="Candara" pitchFamily="34" charset="0"/>
              </a:rPr>
              <a:t> </a:t>
            </a:r>
            <a:r>
              <a:rPr lang="en-US" sz="1600" i="1" dirty="0" err="1">
                <a:latin typeface="Candara" pitchFamily="34" charset="0"/>
              </a:rPr>
              <a:t>kebutuhan</a:t>
            </a:r>
            <a:r>
              <a:rPr lang="en-US" sz="1600" i="1" dirty="0">
                <a:latin typeface="Candara" pitchFamily="34" charset="0"/>
              </a:rPr>
              <a:t> </a:t>
            </a:r>
            <a:r>
              <a:rPr lang="en-US" sz="1600" i="1" dirty="0" err="1">
                <a:latin typeface="Candara" pitchFamily="34" charset="0"/>
              </a:rPr>
              <a:t>nasabah</a:t>
            </a:r>
            <a:r>
              <a:rPr lang="en-US" sz="1600" i="1" dirty="0">
                <a:latin typeface="Candara" pitchFamily="34" charset="0"/>
              </a:rPr>
              <a:t> </a:t>
            </a:r>
            <a:r>
              <a:rPr lang="en-US" sz="1600" i="1" dirty="0" err="1">
                <a:latin typeface="Candara" pitchFamily="34" charset="0"/>
              </a:rPr>
              <a:t>dalam</a:t>
            </a:r>
            <a:r>
              <a:rPr lang="en-US" sz="1600" i="1" dirty="0">
                <a:latin typeface="Candara" pitchFamily="34" charset="0"/>
              </a:rPr>
              <a:t> </a:t>
            </a:r>
            <a:r>
              <a:rPr lang="en-US" sz="1600" i="1" dirty="0" err="1">
                <a:latin typeface="Candara" pitchFamily="34" charset="0"/>
              </a:rPr>
              <a:t>produk</a:t>
            </a:r>
            <a:r>
              <a:rPr lang="en-US" sz="1600" i="1" dirty="0">
                <a:latin typeface="Candara" pitchFamily="34" charset="0"/>
              </a:rPr>
              <a:t> Bank </a:t>
            </a:r>
            <a:r>
              <a:rPr lang="en-US" sz="1600" i="1" dirty="0" err="1">
                <a:latin typeface="Candara" pitchFamily="34" charset="0"/>
              </a:rPr>
              <a:t>dan</a:t>
            </a:r>
            <a:r>
              <a:rPr lang="en-US" sz="1600" i="1" dirty="0">
                <a:latin typeface="Candara" pitchFamily="34" charset="0"/>
              </a:rPr>
              <a:t> Non Bank</a:t>
            </a:r>
            <a:endParaRPr lang="en-US" sz="1600" dirty="0">
              <a:latin typeface="Candar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4674" y="2400134"/>
            <a:ext cx="1340326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6" descr="vip giro 72x32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760" y="3841109"/>
            <a:ext cx="4827588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vip safe 72x32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1348" y="4627715"/>
            <a:ext cx="462986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" descr="vplan 72x3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8975" y="2011727"/>
            <a:ext cx="4830763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T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522" y="4143016"/>
            <a:ext cx="8647216" cy="2410697"/>
          </a:xfrm>
          <a:prstGeom prst="rect">
            <a:avLst/>
          </a:prstGeom>
        </p:spPr>
      </p:pic>
      <p:sp>
        <p:nvSpPr>
          <p:cNvPr id="115" name="TextBox 114"/>
          <p:cNvSpPr txBox="1">
            <a:spLocks noChangeArrowheads="1"/>
          </p:cNvSpPr>
          <p:nvPr/>
        </p:nvSpPr>
        <p:spPr bwMode="auto">
          <a:xfrm>
            <a:off x="106363" y="31433"/>
            <a:ext cx="4538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000" b="1" dirty="0" err="1" smtClean="0">
                <a:solidFill>
                  <a:srgbClr val="FF0000"/>
                </a:solidFill>
                <a:latin typeface="+mn-lt"/>
              </a:rPr>
              <a:t>Layanan</a:t>
            </a:r>
            <a:r>
              <a:rPr lang="en-US" altLang="en-US" sz="2000" b="1" dirty="0" smtClean="0">
                <a:solidFill>
                  <a:srgbClr val="FF0000"/>
                </a:solidFill>
                <a:latin typeface="+mn-lt"/>
              </a:rPr>
              <a:t> Bank Victoria</a:t>
            </a:r>
            <a:endParaRPr lang="en-US" altLang="en-US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6363" y="558800"/>
            <a:ext cx="9731375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1600" i="1" dirty="0" err="1">
                <a:latin typeface="Candara" pitchFamily="34" charset="0"/>
              </a:rPr>
              <a:t>Sejak</a:t>
            </a:r>
            <a:r>
              <a:rPr lang="en-US" sz="1600" i="1" dirty="0">
                <a:latin typeface="Candara" pitchFamily="34" charset="0"/>
              </a:rPr>
              <a:t> </a:t>
            </a:r>
            <a:r>
              <a:rPr lang="en-US" sz="1600" i="1" dirty="0" err="1">
                <a:latin typeface="Candara" pitchFamily="34" charset="0"/>
              </a:rPr>
              <a:t>tahun</a:t>
            </a:r>
            <a:r>
              <a:rPr lang="en-US" sz="1600" i="1" dirty="0">
                <a:latin typeface="Candara" pitchFamily="34" charset="0"/>
              </a:rPr>
              <a:t> 2004, Bank Victoria </a:t>
            </a:r>
            <a:r>
              <a:rPr lang="en-US" sz="1600" i="1" dirty="0" err="1">
                <a:latin typeface="Candara" pitchFamily="34" charset="0"/>
              </a:rPr>
              <a:t>telah</a:t>
            </a:r>
            <a:r>
              <a:rPr lang="en-US" sz="1600" i="1" dirty="0">
                <a:latin typeface="Candara" pitchFamily="34" charset="0"/>
              </a:rPr>
              <a:t> </a:t>
            </a:r>
            <a:r>
              <a:rPr lang="en-US" sz="1600" i="1" dirty="0" err="1">
                <a:latin typeface="Candara" pitchFamily="34" charset="0"/>
              </a:rPr>
              <a:t>menerbitkan</a:t>
            </a:r>
            <a:r>
              <a:rPr lang="en-US" sz="1600" i="1" dirty="0">
                <a:latin typeface="Candara" pitchFamily="34" charset="0"/>
              </a:rPr>
              <a:t> </a:t>
            </a:r>
            <a:r>
              <a:rPr lang="en-US" sz="1600" b="1" i="1" dirty="0" err="1">
                <a:latin typeface="Candara" pitchFamily="34" charset="0"/>
              </a:rPr>
              <a:t>Kartu</a:t>
            </a:r>
            <a:r>
              <a:rPr lang="en-US" sz="1600" b="1" i="1" dirty="0">
                <a:latin typeface="Candara" pitchFamily="34" charset="0"/>
              </a:rPr>
              <a:t> ATM </a:t>
            </a:r>
            <a:r>
              <a:rPr lang="en-US" sz="1600" i="1" dirty="0" err="1">
                <a:latin typeface="Candara" pitchFamily="34" charset="0"/>
              </a:rPr>
              <a:t>untuk</a:t>
            </a:r>
            <a:r>
              <a:rPr lang="en-US" sz="1600" i="1" dirty="0">
                <a:latin typeface="Candara" pitchFamily="34" charset="0"/>
              </a:rPr>
              <a:t> </a:t>
            </a:r>
            <a:r>
              <a:rPr lang="en-US" sz="1600" i="1" dirty="0" err="1">
                <a:latin typeface="Candara" pitchFamily="34" charset="0"/>
              </a:rPr>
              <a:t>mendukung</a:t>
            </a:r>
            <a:r>
              <a:rPr lang="en-US" sz="1600" i="1" dirty="0">
                <a:latin typeface="Candara" pitchFamily="34" charset="0"/>
              </a:rPr>
              <a:t> </a:t>
            </a:r>
            <a:r>
              <a:rPr lang="en-US" sz="1600" i="1" dirty="0" err="1">
                <a:latin typeface="Candara" pitchFamily="34" charset="0"/>
              </a:rPr>
              <a:t>keperluan</a:t>
            </a:r>
            <a:r>
              <a:rPr lang="en-US" sz="1600" i="1" dirty="0">
                <a:latin typeface="Candara" pitchFamily="34" charset="0"/>
              </a:rPr>
              <a:t> </a:t>
            </a:r>
            <a:r>
              <a:rPr lang="en-US" sz="1600" i="1" dirty="0" err="1">
                <a:latin typeface="Candara" pitchFamily="34" charset="0"/>
              </a:rPr>
              <a:t>transaksi</a:t>
            </a:r>
            <a:r>
              <a:rPr lang="en-US" sz="1600" i="1" dirty="0">
                <a:latin typeface="Candara" pitchFamily="34" charset="0"/>
              </a:rPr>
              <a:t> </a:t>
            </a:r>
            <a:r>
              <a:rPr lang="en-US" sz="1600" i="1" dirty="0" err="1">
                <a:latin typeface="Candara" pitchFamily="34" charset="0"/>
              </a:rPr>
              <a:t>nasabahnya</a:t>
            </a:r>
            <a:r>
              <a:rPr lang="en-US" sz="1600" i="1" dirty="0">
                <a:latin typeface="Candara" pitchFamily="34" charset="0"/>
              </a:rPr>
              <a:t>. </a:t>
            </a:r>
            <a:r>
              <a:rPr lang="en-US" sz="1600" i="1" dirty="0" err="1">
                <a:latin typeface="Candara" pitchFamily="34" charset="0"/>
              </a:rPr>
              <a:t>Pada</a:t>
            </a:r>
            <a:r>
              <a:rPr lang="en-US" sz="1600" i="1" dirty="0">
                <a:latin typeface="Candara" pitchFamily="34" charset="0"/>
              </a:rPr>
              <a:t> </a:t>
            </a:r>
            <a:r>
              <a:rPr lang="en-US" sz="1600" i="1" dirty="0" err="1">
                <a:latin typeface="Candara" pitchFamily="34" charset="0"/>
              </a:rPr>
              <a:t>tahun</a:t>
            </a:r>
            <a:r>
              <a:rPr lang="en-US" sz="1600" i="1" dirty="0">
                <a:latin typeface="Candara" pitchFamily="34" charset="0"/>
              </a:rPr>
              <a:t> yang </a:t>
            </a:r>
            <a:r>
              <a:rPr lang="en-US" sz="1600" i="1" dirty="0" err="1">
                <a:latin typeface="Candara" pitchFamily="34" charset="0"/>
              </a:rPr>
              <a:t>sama</a:t>
            </a:r>
            <a:r>
              <a:rPr lang="en-US" sz="1600" i="1" dirty="0">
                <a:latin typeface="Candara" pitchFamily="34" charset="0"/>
              </a:rPr>
              <a:t> </a:t>
            </a:r>
            <a:r>
              <a:rPr lang="en-US" sz="1600" i="1" dirty="0" err="1">
                <a:latin typeface="Candara" pitchFamily="34" charset="0"/>
              </a:rPr>
              <a:t>juga</a:t>
            </a:r>
            <a:r>
              <a:rPr lang="en-US" sz="1600" i="1" dirty="0">
                <a:latin typeface="Candara" pitchFamily="34" charset="0"/>
              </a:rPr>
              <a:t>, Bank Victoria </a:t>
            </a:r>
            <a:r>
              <a:rPr lang="en-US" sz="1600" i="1" dirty="0" err="1">
                <a:latin typeface="Candara" pitchFamily="34" charset="0"/>
              </a:rPr>
              <a:t>resmi</a:t>
            </a:r>
            <a:r>
              <a:rPr lang="en-US" sz="1600" i="1" dirty="0">
                <a:latin typeface="Candara" pitchFamily="34" charset="0"/>
              </a:rPr>
              <a:t> </a:t>
            </a:r>
            <a:r>
              <a:rPr lang="en-US" sz="1600" i="1" dirty="0" err="1">
                <a:latin typeface="Candara" pitchFamily="34" charset="0"/>
              </a:rPr>
              <a:t>bergabung</a:t>
            </a:r>
            <a:r>
              <a:rPr lang="en-US" sz="1600" i="1" dirty="0">
                <a:latin typeface="Candara" pitchFamily="34" charset="0"/>
              </a:rPr>
              <a:t> </a:t>
            </a:r>
            <a:r>
              <a:rPr lang="en-US" sz="1600" i="1" dirty="0" err="1">
                <a:latin typeface="Candara" pitchFamily="34" charset="0"/>
              </a:rPr>
              <a:t>dengan</a:t>
            </a:r>
            <a:r>
              <a:rPr lang="en-US" sz="1600" i="1" dirty="0">
                <a:latin typeface="Candara" pitchFamily="34" charset="0"/>
              </a:rPr>
              <a:t> </a:t>
            </a:r>
            <a:r>
              <a:rPr lang="en-US" sz="1600" i="1" dirty="0" err="1">
                <a:latin typeface="Candara" pitchFamily="34" charset="0"/>
              </a:rPr>
              <a:t>jaringan</a:t>
            </a:r>
            <a:r>
              <a:rPr lang="en-US" sz="1600" i="1" dirty="0">
                <a:latin typeface="Candara" pitchFamily="34" charset="0"/>
              </a:rPr>
              <a:t> ATM </a:t>
            </a:r>
            <a:r>
              <a:rPr lang="en-US" sz="1600" i="1" dirty="0" err="1">
                <a:latin typeface="Candara" pitchFamily="34" charset="0"/>
              </a:rPr>
              <a:t>dan</a:t>
            </a:r>
            <a:r>
              <a:rPr lang="en-US" sz="1600" i="1" dirty="0">
                <a:latin typeface="Candara" pitchFamily="34" charset="0"/>
              </a:rPr>
              <a:t> EDC Debit PRIMA. </a:t>
            </a:r>
            <a:r>
              <a:rPr lang="en-US" sz="1600" i="1" dirty="0" err="1">
                <a:latin typeface="Candara" pitchFamily="34" charset="0"/>
              </a:rPr>
              <a:t>Saat</a:t>
            </a:r>
            <a:r>
              <a:rPr lang="en-US" sz="1600" i="1" dirty="0">
                <a:latin typeface="Candara" pitchFamily="34" charset="0"/>
              </a:rPr>
              <a:t> </a:t>
            </a:r>
            <a:r>
              <a:rPr lang="en-US" sz="1600" i="1" dirty="0" err="1">
                <a:latin typeface="Candara" pitchFamily="34" charset="0"/>
              </a:rPr>
              <a:t>ini</a:t>
            </a:r>
            <a:r>
              <a:rPr lang="en-US" sz="1600" i="1" dirty="0">
                <a:latin typeface="Candara" pitchFamily="34" charset="0"/>
              </a:rPr>
              <a:t> </a:t>
            </a:r>
            <a:r>
              <a:rPr lang="en-US" sz="1600" i="1" dirty="0" err="1">
                <a:latin typeface="Candara" pitchFamily="34" charset="0"/>
              </a:rPr>
              <a:t>Kartu</a:t>
            </a:r>
            <a:r>
              <a:rPr lang="en-US" sz="1600" i="1" dirty="0">
                <a:latin typeface="Candara" pitchFamily="34" charset="0"/>
              </a:rPr>
              <a:t> ATM Bank Victoria </a:t>
            </a:r>
            <a:r>
              <a:rPr lang="en-US" sz="1600" i="1" dirty="0" err="1">
                <a:latin typeface="Candara" pitchFamily="34" charset="0"/>
              </a:rPr>
              <a:t>dapat</a:t>
            </a:r>
            <a:r>
              <a:rPr lang="en-US" sz="1600" i="1" dirty="0">
                <a:latin typeface="Candara" pitchFamily="34" charset="0"/>
              </a:rPr>
              <a:t> </a:t>
            </a:r>
            <a:r>
              <a:rPr lang="en-US" sz="1600" i="1" dirty="0" err="1">
                <a:latin typeface="Candara" pitchFamily="34" charset="0"/>
              </a:rPr>
              <a:t>digunakan</a:t>
            </a:r>
            <a:r>
              <a:rPr lang="en-US" sz="1600" i="1" dirty="0">
                <a:latin typeface="Candara" pitchFamily="34" charset="0"/>
              </a:rPr>
              <a:t> </a:t>
            </a:r>
            <a:r>
              <a:rPr lang="en-US" sz="1600" i="1" dirty="0" err="1">
                <a:latin typeface="Candara" pitchFamily="34" charset="0"/>
              </a:rPr>
              <a:t>pada</a:t>
            </a:r>
            <a:r>
              <a:rPr lang="en-US" sz="1600" i="1" dirty="0">
                <a:latin typeface="Candara" pitchFamily="34" charset="0"/>
              </a:rPr>
              <a:t> </a:t>
            </a:r>
            <a:r>
              <a:rPr lang="en-US" sz="1600" i="1" dirty="0" err="1">
                <a:latin typeface="Candara" pitchFamily="34" charset="0"/>
              </a:rPr>
              <a:t>lebih</a:t>
            </a:r>
            <a:r>
              <a:rPr lang="en-US" sz="1600" i="1" dirty="0">
                <a:latin typeface="Candara" pitchFamily="34" charset="0"/>
              </a:rPr>
              <a:t> </a:t>
            </a:r>
            <a:r>
              <a:rPr lang="en-US" sz="1600" i="1" dirty="0" err="1">
                <a:latin typeface="Candara" pitchFamily="34" charset="0"/>
              </a:rPr>
              <a:t>dari</a:t>
            </a:r>
            <a:r>
              <a:rPr lang="en-US" sz="1600" i="1" dirty="0">
                <a:latin typeface="Candara" pitchFamily="34" charset="0"/>
              </a:rPr>
              <a:t> 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110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ribu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ATM Bank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Peserta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Jaringan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Prima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dan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lebih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dari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450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ribu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EDC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berlogo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Prima Debit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atau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Debit BCA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untuk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keperluan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transaksi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debit di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seluruh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Indonesia </a:t>
            </a:r>
            <a:r>
              <a:rPr lang="en-US" sz="1600" dirty="0" err="1">
                <a:latin typeface="Candara" pitchFamily="34" charset="0"/>
              </a:rPr>
              <a:t>dan</a:t>
            </a:r>
            <a:r>
              <a:rPr lang="en-US" sz="1600" dirty="0">
                <a:latin typeface="Candara" pitchFamily="34" charset="0"/>
              </a:rPr>
              <a:t> </a:t>
            </a:r>
            <a:r>
              <a:rPr lang="en-US" sz="1600" dirty="0" err="1">
                <a:latin typeface="Candara" pitchFamily="34" charset="0"/>
              </a:rPr>
              <a:t>untuk</a:t>
            </a:r>
            <a:r>
              <a:rPr lang="en-US" sz="1600" dirty="0">
                <a:latin typeface="Candara" pitchFamily="34" charset="0"/>
              </a:rPr>
              <a:t> </a:t>
            </a:r>
            <a:r>
              <a:rPr lang="en-US" sz="1600" dirty="0" err="1">
                <a:latin typeface="Candara" pitchFamily="34" charset="0"/>
              </a:rPr>
              <a:t>terus</a:t>
            </a:r>
            <a:r>
              <a:rPr lang="en-US" sz="1600" dirty="0">
                <a:latin typeface="Candara" pitchFamily="34" charset="0"/>
              </a:rPr>
              <a:t> </a:t>
            </a:r>
            <a:r>
              <a:rPr lang="en-US" sz="1600" dirty="0" err="1">
                <a:latin typeface="Candara" pitchFamily="34" charset="0"/>
              </a:rPr>
              <a:t>meningkatkan</a:t>
            </a:r>
            <a:r>
              <a:rPr lang="en-US" sz="1600" dirty="0">
                <a:latin typeface="Candara" pitchFamily="34" charset="0"/>
              </a:rPr>
              <a:t> </a:t>
            </a:r>
            <a:r>
              <a:rPr lang="en-US" sz="1600" dirty="0" err="1">
                <a:latin typeface="Candara" pitchFamily="34" charset="0"/>
              </a:rPr>
              <a:t>layanan</a:t>
            </a:r>
            <a:r>
              <a:rPr lang="en-US" sz="1600" dirty="0">
                <a:latin typeface="Candara" pitchFamily="34" charset="0"/>
              </a:rPr>
              <a:t> </a:t>
            </a:r>
            <a:r>
              <a:rPr lang="en-US" sz="1600" dirty="0" err="1">
                <a:latin typeface="Candara" pitchFamily="34" charset="0"/>
              </a:rPr>
              <a:t>dan</a:t>
            </a:r>
            <a:r>
              <a:rPr lang="en-US" sz="1600" dirty="0">
                <a:latin typeface="Candara" pitchFamily="34" charset="0"/>
              </a:rPr>
              <a:t> </a:t>
            </a:r>
            <a:r>
              <a:rPr lang="en-US" sz="1600" dirty="0" err="1">
                <a:latin typeface="Candara" pitchFamily="34" charset="0"/>
              </a:rPr>
              <a:t>kenyamanan</a:t>
            </a:r>
            <a:r>
              <a:rPr lang="en-US" sz="1600" dirty="0">
                <a:latin typeface="Candara" pitchFamily="34" charset="0"/>
              </a:rPr>
              <a:t> </a:t>
            </a:r>
            <a:r>
              <a:rPr lang="en-US" sz="1600" dirty="0" err="1">
                <a:latin typeface="Candara" pitchFamily="34" charset="0"/>
              </a:rPr>
              <a:t>nasabah</a:t>
            </a:r>
            <a:r>
              <a:rPr lang="en-US" sz="1600" dirty="0">
                <a:latin typeface="Candara" pitchFamily="34" charset="0"/>
              </a:rPr>
              <a:t> </a:t>
            </a:r>
            <a:r>
              <a:rPr lang="en-US" sz="1600" dirty="0" err="1">
                <a:latin typeface="Candara" pitchFamily="34" charset="0"/>
              </a:rPr>
              <a:t>dalam</a:t>
            </a:r>
            <a:r>
              <a:rPr lang="en-US" sz="1600" dirty="0">
                <a:latin typeface="Candara" pitchFamily="34" charset="0"/>
              </a:rPr>
              <a:t> </a:t>
            </a:r>
            <a:r>
              <a:rPr lang="en-US" sz="1600" dirty="0" err="1">
                <a:latin typeface="Candara" pitchFamily="34" charset="0"/>
              </a:rPr>
              <a:t>bertransaksi</a:t>
            </a:r>
            <a:r>
              <a:rPr lang="en-US" sz="1600" dirty="0">
                <a:latin typeface="Candara" pitchFamily="34" charset="0"/>
              </a:rPr>
              <a:t> Bank Victoria </a:t>
            </a:r>
            <a:r>
              <a:rPr lang="en-US" sz="1600" dirty="0" err="1">
                <a:latin typeface="Candara" pitchFamily="34" charset="0"/>
              </a:rPr>
              <a:t>telah</a:t>
            </a:r>
            <a:r>
              <a:rPr lang="en-US" sz="1600" dirty="0">
                <a:latin typeface="Candara" pitchFamily="34" charset="0"/>
              </a:rPr>
              <a:t> </a:t>
            </a:r>
            <a:r>
              <a:rPr lang="en-US" sz="1600" dirty="0" err="1">
                <a:latin typeface="Candara" pitchFamily="34" charset="0"/>
              </a:rPr>
              <a:t>meluncurkan</a:t>
            </a:r>
            <a:r>
              <a:rPr lang="en-US" sz="1600" dirty="0">
                <a:latin typeface="Candara" pitchFamily="34" charset="0"/>
              </a:rPr>
              <a:t> </a:t>
            </a:r>
            <a:r>
              <a:rPr lang="en-US" sz="1600" dirty="0" err="1">
                <a:latin typeface="Candara" pitchFamily="34" charset="0"/>
              </a:rPr>
              <a:t>layanan</a:t>
            </a:r>
            <a:r>
              <a:rPr lang="en-US" sz="1600" dirty="0">
                <a:latin typeface="Candara" pitchFamily="34" charset="0"/>
              </a:rPr>
              <a:t> 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Internet Banking </a:t>
            </a:r>
            <a:r>
              <a:rPr lang="en-US" sz="1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dan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 Mobile Banking…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020" y="4541523"/>
            <a:ext cx="3096768" cy="1689876"/>
          </a:xfrm>
          <a:prstGeom prst="rect">
            <a:avLst/>
          </a:prstGeom>
        </p:spPr>
      </p:pic>
      <p:pic>
        <p:nvPicPr>
          <p:cNvPr id="11" name="Picture 10" descr="ib mb 72x3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2144110"/>
            <a:ext cx="8597735" cy="207031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vic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86245</TotalTime>
  <Words>1699</Words>
  <Application>Microsoft Office PowerPoint</Application>
  <PresentationFormat>A4 Paper (210x297 mm)</PresentationFormat>
  <Paragraphs>484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Microsoft YaHei</vt:lpstr>
      <vt:lpstr>MS PGothic</vt:lpstr>
      <vt:lpstr>Adobe Arabic</vt:lpstr>
      <vt:lpstr>Arial</vt:lpstr>
      <vt:lpstr>Calibri</vt:lpstr>
      <vt:lpstr>Candara</vt:lpstr>
      <vt:lpstr>Century Gothic</vt:lpstr>
      <vt:lpstr>Corbel</vt:lpstr>
      <vt:lpstr>Bvic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BVI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iLead</dc:title>
  <dc:creator>iLead</dc:creator>
  <cp:lastModifiedBy>PC001CSC01</cp:lastModifiedBy>
  <cp:revision>2599</cp:revision>
  <cp:lastPrinted>2018-03-29T04:24:27Z</cp:lastPrinted>
  <dcterms:created xsi:type="dcterms:W3CDTF">2010-11-04T02:27:53Z</dcterms:created>
  <dcterms:modified xsi:type="dcterms:W3CDTF">2019-05-08T10:38:00Z</dcterms:modified>
</cp:coreProperties>
</file>